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2.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theme/themeOverride1.xml" ContentType="application/vnd.openxmlformats-officedocument.themeOverride+xml"/>
  <Override PartName="/ppt/tags/tag6.xml" ContentType="application/vnd.openxmlformats-officedocument.presentationml.tags+xml"/>
  <Override PartName="/ppt/theme/themeOverride2.xml" ContentType="application/vnd.openxmlformats-officedocument.themeOverride+xml"/>
  <Override PartName="/ppt/tags/tag7.xml" ContentType="application/vnd.openxmlformats-officedocument.presentationml.tags+xml"/>
  <Override PartName="/ppt/notesSlides/notesSlide3.xml" ContentType="application/vnd.openxmlformats-officedocument.presentationml.notesSlide+xml"/>
  <Override PartName="/ppt/theme/themeOverride3.xml" ContentType="application/vnd.openxmlformats-officedocument.themeOverride+xml"/>
  <Override PartName="/ppt/tags/tag8.xml" ContentType="application/vnd.openxmlformats-officedocument.presentationml.tags+xml"/>
  <Override PartName="/ppt/notesSlides/notesSlide4.xml" ContentType="application/vnd.openxmlformats-officedocument.presentationml.notesSlide+xml"/>
  <Override PartName="/ppt/theme/themeOverride4.xml" ContentType="application/vnd.openxmlformats-officedocument.themeOverride+xml"/>
  <Override PartName="/ppt/tags/tag9.xml" ContentType="application/vnd.openxmlformats-officedocument.presentationml.tags+xml"/>
  <Override PartName="/ppt/notesSlides/notesSlide5.xml" ContentType="application/vnd.openxmlformats-officedocument.presentationml.notesSlide+xml"/>
  <Override PartName="/ppt/theme/themeOverride5.xml" ContentType="application/vnd.openxmlformats-officedocument.themeOverride+xml"/>
  <Override PartName="/ppt/tags/tag10.xml" ContentType="application/vnd.openxmlformats-officedocument.presentationml.tags+xml"/>
  <Override PartName="/ppt/notesSlides/notesSlide6.xml" ContentType="application/vnd.openxmlformats-officedocument.presentationml.notesSlide+xml"/>
  <Override PartName="/ppt/theme/themeOverride6.xml" ContentType="application/vnd.openxmlformats-officedocument.themeOverride+xml"/>
  <Override PartName="/ppt/tags/tag11.xml" ContentType="application/vnd.openxmlformats-officedocument.presentationml.tags+xml"/>
  <Override PartName="/ppt/notesSlides/notesSlide7.xml" ContentType="application/vnd.openxmlformats-officedocument.presentationml.notesSlide+xml"/>
  <Override PartName="/ppt/theme/themeOverride7.xml" ContentType="application/vnd.openxmlformats-officedocument.themeOverride+xml"/>
  <Override PartName="/ppt/tags/tag12.xml" ContentType="application/vnd.openxmlformats-officedocument.presentationml.tags+xml"/>
  <Override PartName="/ppt/notesSlides/notesSlide8.xml" ContentType="application/vnd.openxmlformats-officedocument.presentationml.notesSlide+xml"/>
  <Override PartName="/ppt/theme/themeOverride8.xml" ContentType="application/vnd.openxmlformats-officedocument.themeOverride+xml"/>
  <Override PartName="/ppt/tags/tag13.xml" ContentType="application/vnd.openxmlformats-officedocument.presentationml.tags+xml"/>
  <Override PartName="/ppt/notesSlides/notesSlide9.xml" ContentType="application/vnd.openxmlformats-officedocument.presentationml.notesSlide+xml"/>
  <Override PartName="/ppt/theme/themeOverride9.xml" ContentType="application/vnd.openxmlformats-officedocument.themeOverride+xml"/>
  <Override PartName="/ppt/tags/tag14.xml" ContentType="application/vnd.openxmlformats-officedocument.presentationml.tags+xml"/>
  <Override PartName="/ppt/notesSlides/notesSlide10.xml" ContentType="application/vnd.openxmlformats-officedocument.presentationml.notesSlide+xml"/>
  <Override PartName="/ppt/theme/themeOverride10.xml" ContentType="application/vnd.openxmlformats-officedocument.themeOverride+xml"/>
  <Override PartName="/ppt/tags/tag1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1.xml" ContentType="application/vnd.openxmlformats-officedocument.themeOverride+xml"/>
  <Override PartName="/ppt/tags/tag16.xml" ContentType="application/vnd.openxmlformats-officedocument.presentationml.tags+xml"/>
  <Override PartName="/ppt/notesSlides/notesSlide14.xml" ContentType="application/vnd.openxmlformats-officedocument.presentationml.notesSlide+xml"/>
  <Override PartName="/ppt/theme/themeOverride12.xml" ContentType="application/vnd.openxmlformats-officedocument.themeOverride+xml"/>
  <Override PartName="/ppt/tags/tag17.xml" ContentType="application/vnd.openxmlformats-officedocument.presentationml.tags+xml"/>
  <Override PartName="/ppt/notesSlides/notesSlide15.xml" ContentType="application/vnd.openxmlformats-officedocument.presentationml.notesSlide+xml"/>
  <Override PartName="/ppt/theme/themeOverride13.xml" ContentType="application/vnd.openxmlformats-officedocument.themeOverride+xml"/>
  <Override PartName="/ppt/tags/tag18.xml" ContentType="application/vnd.openxmlformats-officedocument.presentationml.tags+xml"/>
  <Override PartName="/ppt/notesSlides/notesSlide16.xml" ContentType="application/vnd.openxmlformats-officedocument.presentationml.notesSlide+xml"/>
  <Override PartName="/ppt/theme/themeOverride14.xml" ContentType="application/vnd.openxmlformats-officedocument.themeOverride+xml"/>
  <Override PartName="/ppt/tags/tag19.xml" ContentType="application/vnd.openxmlformats-officedocument.presentationml.tags+xml"/>
  <Override PartName="/ppt/notesSlides/notesSlide17.xml" ContentType="application/vnd.openxmlformats-officedocument.presentationml.notesSlide+xml"/>
  <Override PartName="/ppt/theme/themeOverride15.xml" ContentType="application/vnd.openxmlformats-officedocument.themeOverride+xml"/>
  <Override PartName="/ppt/tags/tag20.xml" ContentType="application/vnd.openxmlformats-officedocument.presentationml.tags+xml"/>
  <Override PartName="/ppt/notesSlides/notesSlide18.xml" ContentType="application/vnd.openxmlformats-officedocument.presentationml.notesSlide+xml"/>
  <Override PartName="/ppt/theme/themeOverride16.xml" ContentType="application/vnd.openxmlformats-officedocument.themeOverride+xml"/>
  <Override PartName="/ppt/tags/tag2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7.xml" ContentType="application/vnd.openxmlformats-officedocument.themeOverride+xml"/>
  <Override PartName="/ppt/tags/tag22.xml" ContentType="application/vnd.openxmlformats-officedocument.presentationml.tags+xml"/>
  <Override PartName="/ppt/notesSlides/notesSlide22.xml" ContentType="application/vnd.openxmlformats-officedocument.presentationml.notesSlide+xml"/>
  <Override PartName="/ppt/theme/themeOverride18.xml" ContentType="application/vnd.openxmlformats-officedocument.themeOverride+xml"/>
  <Override PartName="/ppt/tags/tag23.xml" ContentType="application/vnd.openxmlformats-officedocument.presentationml.tags+xml"/>
  <Override PartName="/ppt/notesSlides/notesSlide23.xml" ContentType="application/vnd.openxmlformats-officedocument.presentationml.notesSlide+xml"/>
  <Override PartName="/ppt/theme/themeOverride19.xml" ContentType="application/vnd.openxmlformats-officedocument.themeOverride+xml"/>
  <Override PartName="/ppt/tags/tag24.xml" ContentType="application/vnd.openxmlformats-officedocument.presentationml.tags+xml"/>
  <Override PartName="/ppt/notesSlides/notesSlide24.xml" ContentType="application/vnd.openxmlformats-officedocument.presentationml.notesSlide+xml"/>
  <Override PartName="/ppt/theme/themeOverride20.xml" ContentType="application/vnd.openxmlformats-officedocument.themeOverride+xml"/>
  <Override PartName="/ppt/tags/tag25.xml" ContentType="application/vnd.openxmlformats-officedocument.presentationml.tags+xml"/>
  <Override PartName="/ppt/notesSlides/notesSlide25.xml" ContentType="application/vnd.openxmlformats-officedocument.presentationml.notesSlide+xml"/>
  <Override PartName="/ppt/theme/themeOverride21.xml" ContentType="application/vnd.openxmlformats-officedocument.themeOverride+xml"/>
  <Override PartName="/ppt/tags/tag2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22.xml" ContentType="application/vnd.openxmlformats-officedocument.themeOverride+xml"/>
  <Override PartName="/ppt/tags/tag27.xml" ContentType="application/vnd.openxmlformats-officedocument.presentationml.tags+xml"/>
  <Override PartName="/ppt/notesSlides/notesSlide28.xml" ContentType="application/vnd.openxmlformats-officedocument.presentationml.notesSlide+xml"/>
  <Override PartName="/ppt/theme/themeOverride23.xml" ContentType="application/vnd.openxmlformats-officedocument.themeOverride+xml"/>
  <Override PartName="/ppt/tags/tag28.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24.xml" ContentType="application/vnd.openxmlformats-officedocument.themeOverride+xml"/>
  <Override PartName="/ppt/tags/tag29.xml" ContentType="application/vnd.openxmlformats-officedocument.presentationml.tags+xml"/>
  <Override PartName="/ppt/notesSlides/notesSlide32.xml" ContentType="application/vnd.openxmlformats-officedocument.presentationml.notesSlide+xml"/>
  <Override PartName="/ppt/theme/themeOverride25.xml" ContentType="application/vnd.openxmlformats-officedocument.themeOverride+xml"/>
  <Override PartName="/ppt/tags/tag30.xml" ContentType="application/vnd.openxmlformats-officedocument.presentationml.tags+xml"/>
  <Override PartName="/ppt/notesSlides/notesSlide33.xml" ContentType="application/vnd.openxmlformats-officedocument.presentationml.notesSlide+xml"/>
  <Override PartName="/ppt/theme/themeOverride26.xml" ContentType="application/vnd.openxmlformats-officedocument.themeOverride+xml"/>
  <Override PartName="/ppt/tags/tag31.xml" ContentType="application/vnd.openxmlformats-officedocument.presentationml.tags+xml"/>
  <Override PartName="/ppt/notesSlides/notesSlide34.xml" ContentType="application/vnd.openxmlformats-officedocument.presentationml.notesSlide+xml"/>
  <Override PartName="/ppt/theme/themeOverride27.xml" ContentType="application/vnd.openxmlformats-officedocument.themeOverride+xml"/>
  <Override PartName="/ppt/tags/tag32.xml" ContentType="application/vnd.openxmlformats-officedocument.presentationml.tags+xml"/>
  <Override PartName="/ppt/notesSlides/notesSlide35.xml" ContentType="application/vnd.openxmlformats-officedocument.presentationml.notesSlide+xml"/>
  <Override PartName="/ppt/theme/themeOverride28.xml" ContentType="application/vnd.openxmlformats-officedocument.themeOverride+xml"/>
  <Override PartName="/ppt/tags/tag33.xml" ContentType="application/vnd.openxmlformats-officedocument.presentationml.tags+xml"/>
  <Override PartName="/ppt/notesSlides/notesSlide36.xml" ContentType="application/vnd.openxmlformats-officedocument.presentationml.notesSlide+xml"/>
  <Override PartName="/ppt/theme/themeOverride29.xml" ContentType="application/vnd.openxmlformats-officedocument.themeOverride+xml"/>
  <Override PartName="/ppt/tags/tag34.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30.xml" ContentType="application/vnd.openxmlformats-officedocument.themeOverride+xml"/>
  <Override PartName="/ppt/tags/tag35.xml" ContentType="application/vnd.openxmlformats-officedocument.presentationml.tags+xml"/>
  <Override PartName="/ppt/notesSlides/notesSlide40.xml" ContentType="application/vnd.openxmlformats-officedocument.presentationml.notesSlide+xml"/>
  <Override PartName="/ppt/theme/themeOverride31.xml" ContentType="application/vnd.openxmlformats-officedocument.themeOverride+xml"/>
  <Override PartName="/ppt/tags/tag36.xml" ContentType="application/vnd.openxmlformats-officedocument.presentationml.tags+xml"/>
  <Override PartName="/ppt/notesSlides/notesSlide41.xml" ContentType="application/vnd.openxmlformats-officedocument.presentationml.notesSlide+xml"/>
  <Override PartName="/ppt/theme/themeOverride32.xml" ContentType="application/vnd.openxmlformats-officedocument.themeOverride+xml"/>
  <Override PartName="/ppt/tags/tag37.xml" ContentType="application/vnd.openxmlformats-officedocument.presentationml.tags+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450" r:id="rId4"/>
    <p:sldMasterId id="2147484085" r:id="rId5"/>
    <p:sldMasterId id="2147484077" r:id="rId6"/>
  </p:sldMasterIdLst>
  <p:notesMasterIdLst>
    <p:notesMasterId r:id="rId61"/>
  </p:notesMasterIdLst>
  <p:handoutMasterIdLst>
    <p:handoutMasterId r:id="rId62"/>
  </p:handoutMasterIdLst>
  <p:sldIdLst>
    <p:sldId id="419" r:id="rId7"/>
    <p:sldId id="909" r:id="rId8"/>
    <p:sldId id="910" r:id="rId9"/>
    <p:sldId id="911" r:id="rId10"/>
    <p:sldId id="956" r:id="rId11"/>
    <p:sldId id="836" r:id="rId12"/>
    <p:sldId id="915" r:id="rId13"/>
    <p:sldId id="259" r:id="rId14"/>
    <p:sldId id="914" r:id="rId15"/>
    <p:sldId id="916" r:id="rId16"/>
    <p:sldId id="917" r:id="rId17"/>
    <p:sldId id="918" r:id="rId18"/>
    <p:sldId id="913" r:id="rId19"/>
    <p:sldId id="919" r:id="rId20"/>
    <p:sldId id="920" r:id="rId21"/>
    <p:sldId id="921" r:id="rId22"/>
    <p:sldId id="924" r:id="rId23"/>
    <p:sldId id="925" r:id="rId24"/>
    <p:sldId id="912" r:id="rId25"/>
    <p:sldId id="261" r:id="rId26"/>
    <p:sldId id="896" r:id="rId27"/>
    <p:sldId id="926" r:id="rId28"/>
    <p:sldId id="927" r:id="rId29"/>
    <p:sldId id="895" r:id="rId30"/>
    <p:sldId id="935" r:id="rId31"/>
    <p:sldId id="928" r:id="rId32"/>
    <p:sldId id="936" r:id="rId33"/>
    <p:sldId id="937" r:id="rId34"/>
    <p:sldId id="938" r:id="rId35"/>
    <p:sldId id="933" r:id="rId36"/>
    <p:sldId id="929" r:id="rId37"/>
    <p:sldId id="939" r:id="rId38"/>
    <p:sldId id="940" r:id="rId39"/>
    <p:sldId id="941" r:id="rId40"/>
    <p:sldId id="942" r:id="rId41"/>
    <p:sldId id="943" r:id="rId42"/>
    <p:sldId id="930" r:id="rId43"/>
    <p:sldId id="944" r:id="rId44"/>
    <p:sldId id="945" r:id="rId45"/>
    <p:sldId id="934" r:id="rId46"/>
    <p:sldId id="931" r:id="rId47"/>
    <p:sldId id="946" r:id="rId48"/>
    <p:sldId id="947" r:id="rId49"/>
    <p:sldId id="948" r:id="rId50"/>
    <p:sldId id="949" r:id="rId51"/>
    <p:sldId id="950" r:id="rId52"/>
    <p:sldId id="951" r:id="rId53"/>
    <p:sldId id="952" r:id="rId54"/>
    <p:sldId id="932" r:id="rId55"/>
    <p:sldId id="953" r:id="rId56"/>
    <p:sldId id="954" r:id="rId57"/>
    <p:sldId id="955" r:id="rId58"/>
    <p:sldId id="957" r:id="rId59"/>
    <p:sldId id="489" r:id="rId60"/>
  </p:sldIdLst>
  <p:sldSz cx="12192000" cy="6858000"/>
  <p:notesSz cx="6950075" cy="9236075"/>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35543908-D8FE-7CA0-6FB6-2AA7D39DE262}" name="Stephen M Clarke" initials="SC" userId="S::stephen.clarke@ey.com::befa8dfb-ebfb-4771-a396-69bc374478d2" providerId="AD"/>
  <p188:author id="{30CA551C-A653-332F-8488-99B9920084A8}" name="Matt Hanify" initials="MH" userId="S::Matt.Hanify@ey.com::e142ae42-f091-4afb-831c-a10f8891ab37" providerId="AD"/>
  <p188:author id="{9D227B47-0F0C-67B1-5AB0-87AE8D6F9649}" name="Reggie Hankerson" initials="RH" userId="S::Reggie.Hankerson@ey.com::cb3cd339-ea5a-4e69-b860-7f2581be6e4d" providerId="AD"/>
  <p188:author id="{7E458B67-C412-0511-FAB3-4B17EB321652}" name="Chris Kramer" initials="CK" userId="S::Christopher.Kramer@ey.com::91898555-a6b5-4c1b-8618-941af9b62861" providerId="AD"/>
  <p188:author id="{B2B23773-8882-CB2F-1FEB-2E1C99007A1E}" name="Melissa McAdoo" initials="MM" userId="S::Melissa.McAdoo@ey.com::926c6e1d-0747-43e8-b3f1-6c3308cb6fef" providerId="AD"/>
  <p188:author id="{97AA8577-EE7A-E9E3-E685-5F8C53F9CE19}" name="Eva Nitta" initials="EN" userId="S::Eva.Nitta@ey.com::72c2849b-ba90-4d59-8da5-a4b112de1bd6" providerId="AD"/>
  <p188:author id="{E04AA993-DAF3-841F-C415-79E927D4C5BD}" name="George F Pagano" initials="GP" userId="S::George.F.Pagano@ey.com::1f9495f9-0cd2-4b5c-94b5-5eca21287de9" providerId="AD"/>
  <p188:author id="{26392E9B-BD41-DD28-F444-236522FB4D2E}" name="Vanessa M Espinoza" initials="VE" userId="S::Vanessa.M.Espinoza@ey.com::faadf367-f1e2-44fd-8b0b-bfd98216818d" providerId="AD"/>
  <p188:author id="{8DE1AFE6-272C-5F6C-D741-9A1DE3BEC805}" name="Emma Walsh" initials="EW" userId="S::emma.walsh4@ey.com::ca419f8f-0a75-47b1-ad5c-1981fb384922" providerId="AD"/>
  <p188:author id="{223EEAEC-4CD6-A883-BA6C-56487011422A}" name="Lauren E Bennett" initials="LB" userId="S::Lauren.E.Bennett@ey.com::1efe2e3d-a57d-47c9-a93b-8a47366b4853" providerId="AD"/>
  <p188:author id="{B981BCFD-1F07-78E0-637E-FD3D56F9C72A}" name="Constance M Geiger" initials="CG" userId="S::Constance.Geiger@ey.com::1e5d53f2-ec73-4ee1-9998-d89ba713a96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7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24"/>
    <a:srgbClr val="000000"/>
    <a:srgbClr val="747480"/>
    <a:srgbClr val="C4C4CD"/>
    <a:srgbClr val="32FFFF"/>
    <a:srgbClr val="FF00FF"/>
    <a:srgbClr val="C5FD45"/>
    <a:srgbClr val="80FBFD"/>
    <a:srgbClr val="FFE600"/>
    <a:srgbClr val="EB4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3" autoAdjust="0"/>
    <p:restoredTop sz="73123" autoAdjust="0"/>
  </p:normalViewPr>
  <p:slideViewPr>
    <p:cSldViewPr snapToGrid="0">
      <p:cViewPr varScale="1">
        <p:scale>
          <a:sx n="43" d="100"/>
          <a:sy n="43" d="100"/>
        </p:scale>
        <p:origin x="944" y="4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commentAuthors" Target="commentAuthors.xml"/><Relationship Id="rId69"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GB">
              <a:latin typeface="Arial" pitchFamily="34" charset="0"/>
            </a:endParaRPr>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75A85089-C692-4DEA-AC49-04CF34D4FE14}" type="datetimeFigureOut">
              <a:rPr lang="en-GB" smtClean="0">
                <a:latin typeface="Arial" pitchFamily="34" charset="0"/>
              </a:rPr>
              <a:pPr/>
              <a:t>28/03/2025</a:t>
            </a:fld>
            <a:endParaRPr lang="en-GB">
              <a:latin typeface="Arial" pitchFamily="34" charset="0"/>
            </a:endParaRPr>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GB">
              <a:latin typeface="Arial" pitchFamily="34" charset="0"/>
            </a:endParaRPr>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D3A5C721-4BB5-4DB6-AD65-4BA2A62B05B6}" type="slidenum">
              <a:rPr lang="en-GB" smtClean="0">
                <a:latin typeface="Arial" pitchFamily="34" charset="0"/>
              </a:rPr>
              <a:pPr/>
              <a:t>‹#›</a:t>
            </a:fld>
            <a:endParaRPr lang="en-GB">
              <a:latin typeface="Arial" pitchFamily="34"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atin typeface="Arial" pitchFamily="34" charset="0"/>
              </a:defRPr>
            </a:lvl1pPr>
          </a:lstStyle>
          <a:p>
            <a:endParaRPr lang="en-GB"/>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atin typeface="Arial" pitchFamily="34" charset="0"/>
              </a:defRPr>
            </a:lvl1pPr>
          </a:lstStyle>
          <a:p>
            <a:fld id="{8045EBA9-A28D-4849-BFEA-AA04F6A21B63}" type="datetimeFigureOut">
              <a:rPr lang="en-GB" smtClean="0"/>
              <a:pPr/>
              <a:t>28/03/2025</a:t>
            </a:fld>
            <a:endParaRPr lang="en-GB"/>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0" anchor="ctr"/>
          <a:lstStyle/>
          <a:p>
            <a:endParaRPr lang="en-GB"/>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atin typeface="Arial" pitchFamily="34" charset="0"/>
              </a:defRPr>
            </a:lvl1pPr>
          </a:lstStyle>
          <a:p>
            <a:endParaRPr lang="en-GB"/>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atin typeface="Arial" pitchFamily="34" charset="0"/>
              </a:defRPr>
            </a:lvl1pPr>
          </a:lstStyle>
          <a:p>
            <a:fld id="{5B43D19E-BFDB-4C92-8EDD-32EDDA8F41DF}" type="slidenum">
              <a:rPr lang="en-GB" smtClean="0"/>
              <a:pPr/>
              <a:t>‹#›</a:t>
            </a:fld>
            <a:endParaRPr lang="en-GB"/>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5B43D19E-BFDB-4C92-8EDD-32EDDA8F41DF}" type="slidenum">
              <a:rPr lang="en-GB" smtClean="0"/>
              <a:pPr/>
              <a:t>1</a:t>
            </a:fld>
            <a:endParaRPr lang="en-GB"/>
          </a:p>
        </p:txBody>
      </p:sp>
    </p:spTree>
    <p:extLst>
      <p:ext uri="{BB962C8B-B14F-4D97-AF65-F5344CB8AC3E}">
        <p14:creationId xmlns:p14="http://schemas.microsoft.com/office/powerpoint/2010/main" val="2699878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7380C-4E70-D837-127F-BBBE0B6C3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C1386-2393-5B54-89F9-BB3698AF8E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F131E-0F16-C8FF-4085-13B3BC3EC992}"/>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4E4E5911-D784-D8CC-30D9-F67FB3923C28}"/>
              </a:ext>
            </a:extLst>
          </p:cNvPr>
          <p:cNvSpPr>
            <a:spLocks noGrp="1"/>
          </p:cNvSpPr>
          <p:nvPr>
            <p:ph type="sldNum" sz="quarter" idx="5"/>
          </p:nvPr>
        </p:nvSpPr>
        <p:spPr/>
        <p:txBody>
          <a:bodyPr/>
          <a:lstStyle/>
          <a:p>
            <a:fld id="{5B43D19E-BFDB-4C92-8EDD-32EDDA8F41DF}" type="slidenum">
              <a:rPr lang="en-GB" smtClean="0"/>
              <a:pPr/>
              <a:t>17</a:t>
            </a:fld>
            <a:endParaRPr lang="en-GB"/>
          </a:p>
        </p:txBody>
      </p:sp>
    </p:spTree>
    <p:extLst>
      <p:ext uri="{BB962C8B-B14F-4D97-AF65-F5344CB8AC3E}">
        <p14:creationId xmlns:p14="http://schemas.microsoft.com/office/powerpoint/2010/main" val="3225552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B4431-6717-4063-8C00-383BBCCBC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A5314-6746-0B13-8083-FFC1B9712C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49BAAB-DD1D-F24B-4318-C47F2A89C8F0}"/>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69420BAA-77B7-6375-3323-C875AFC256A0}"/>
              </a:ext>
            </a:extLst>
          </p:cNvPr>
          <p:cNvSpPr>
            <a:spLocks noGrp="1"/>
          </p:cNvSpPr>
          <p:nvPr>
            <p:ph type="sldNum" sz="quarter" idx="5"/>
          </p:nvPr>
        </p:nvSpPr>
        <p:spPr/>
        <p:txBody>
          <a:bodyPr/>
          <a:lstStyle/>
          <a:p>
            <a:fld id="{5B43D19E-BFDB-4C92-8EDD-32EDDA8F41DF}" type="slidenum">
              <a:rPr lang="en-GB" smtClean="0"/>
              <a:pPr/>
              <a:t>18</a:t>
            </a:fld>
            <a:endParaRPr lang="en-GB"/>
          </a:p>
        </p:txBody>
      </p:sp>
    </p:spTree>
    <p:extLst>
      <p:ext uri="{BB962C8B-B14F-4D97-AF65-F5344CB8AC3E}">
        <p14:creationId xmlns:p14="http://schemas.microsoft.com/office/powerpoint/2010/main" val="2287807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43306-F593-1B8F-78B4-B31EB2757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398BB-59F5-93CE-773E-9947551911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CBFD88-983F-5368-11AC-241DEE1170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5DACE5-4FD0-0E4E-4087-7347D549AE84}"/>
              </a:ext>
            </a:extLst>
          </p:cNvPr>
          <p:cNvSpPr>
            <a:spLocks noGrp="1"/>
          </p:cNvSpPr>
          <p:nvPr>
            <p:ph type="sldNum" sz="quarter" idx="5"/>
          </p:nvPr>
        </p:nvSpPr>
        <p:spPr/>
        <p:txBody>
          <a:bodyPr/>
          <a:lstStyle/>
          <a:p>
            <a:fld id="{5B43D19E-BFDB-4C92-8EDD-32EDDA8F41DF}" type="slidenum">
              <a:rPr lang="en-GB" smtClean="0"/>
              <a:pPr/>
              <a:t>19</a:t>
            </a:fld>
            <a:endParaRPr lang="en-GB"/>
          </a:p>
        </p:txBody>
      </p:sp>
    </p:spTree>
    <p:extLst>
      <p:ext uri="{BB962C8B-B14F-4D97-AF65-F5344CB8AC3E}">
        <p14:creationId xmlns:p14="http://schemas.microsoft.com/office/powerpoint/2010/main" val="1604226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21</a:t>
            </a:fld>
            <a:endParaRPr lang="en-GB"/>
          </a:p>
        </p:txBody>
      </p:sp>
    </p:spTree>
    <p:extLst>
      <p:ext uri="{BB962C8B-B14F-4D97-AF65-F5344CB8AC3E}">
        <p14:creationId xmlns:p14="http://schemas.microsoft.com/office/powerpoint/2010/main" val="1300107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5142C-E906-ACF7-30D6-C7A5A03FB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99CF1-219F-371A-A017-9645A27791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D369DA-02EF-49F6-7AD6-6DAE0FA17A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EEFFEF1-49A7-C45A-6BC9-B2C77BA29537}"/>
              </a:ext>
            </a:extLst>
          </p:cNvPr>
          <p:cNvSpPr>
            <a:spLocks noGrp="1"/>
          </p:cNvSpPr>
          <p:nvPr>
            <p:ph type="sldNum" sz="quarter" idx="5"/>
          </p:nvPr>
        </p:nvSpPr>
        <p:spPr/>
        <p:txBody>
          <a:bodyPr/>
          <a:lstStyle/>
          <a:p>
            <a:fld id="{5B43D19E-BFDB-4C92-8EDD-32EDDA8F41DF}" type="slidenum">
              <a:rPr lang="en-GB" smtClean="0"/>
              <a:pPr/>
              <a:t>22</a:t>
            </a:fld>
            <a:endParaRPr lang="en-GB"/>
          </a:p>
        </p:txBody>
      </p:sp>
    </p:spTree>
    <p:extLst>
      <p:ext uri="{BB962C8B-B14F-4D97-AF65-F5344CB8AC3E}">
        <p14:creationId xmlns:p14="http://schemas.microsoft.com/office/powerpoint/2010/main" val="133175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B6E21-E1BE-EFF7-3F77-48D26D9CB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8B5C1D-EA21-10DD-D0E3-E441E4209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86DB48-8AAB-703F-6ADE-BB576E7508CB}"/>
              </a:ext>
            </a:extLst>
          </p:cNvPr>
          <p:cNvSpPr>
            <a:spLocks noGrp="1"/>
          </p:cNvSpPr>
          <p:nvPr>
            <p:ph type="body" idx="1"/>
          </p:nvPr>
        </p:nvSpPr>
        <p:spPr/>
        <p:txBody>
          <a:bodyPr>
            <a:normAutofit fontScale="47500" lnSpcReduction="20000"/>
          </a:bodyPr>
          <a:lstStyle/>
          <a:p>
            <a:pPr marL="0" indent="0" algn="l">
              <a:spcAft>
                <a:spcPts val="1500"/>
              </a:spcAft>
              <a:buFont typeface="Arial" panose="020B0604020202020204" pitchFamily="34" charset="0"/>
              <a:buNone/>
            </a:pPr>
            <a:endParaRPr lang="en-US" b="0" i="0" dirty="0">
              <a:solidFill>
                <a:srgbClr val="000000"/>
              </a:solidFill>
              <a:effectLst/>
              <a:latin typeface="-apple-system"/>
            </a:endParaRPr>
          </a:p>
        </p:txBody>
      </p:sp>
      <p:sp>
        <p:nvSpPr>
          <p:cNvPr id="4" name="Slide Number Placeholder 3">
            <a:extLst>
              <a:ext uri="{FF2B5EF4-FFF2-40B4-BE49-F238E27FC236}">
                <a16:creationId xmlns:a16="http://schemas.microsoft.com/office/drawing/2014/main" id="{70F5B5AD-2985-A90A-D5E2-719D5FA88E8F}"/>
              </a:ext>
            </a:extLst>
          </p:cNvPr>
          <p:cNvSpPr>
            <a:spLocks noGrp="1"/>
          </p:cNvSpPr>
          <p:nvPr>
            <p:ph type="sldNum" sz="quarter" idx="5"/>
          </p:nvPr>
        </p:nvSpPr>
        <p:spPr/>
        <p:txBody>
          <a:bodyPr/>
          <a:lstStyle/>
          <a:p>
            <a:fld id="{5B43D19E-BFDB-4C92-8EDD-32EDDA8F41DF}" type="slidenum">
              <a:rPr lang="en-GB" smtClean="0"/>
              <a:pPr/>
              <a:t>23</a:t>
            </a:fld>
            <a:endParaRPr lang="en-GB"/>
          </a:p>
        </p:txBody>
      </p:sp>
    </p:spTree>
    <p:extLst>
      <p:ext uri="{BB962C8B-B14F-4D97-AF65-F5344CB8AC3E}">
        <p14:creationId xmlns:p14="http://schemas.microsoft.com/office/powerpoint/2010/main" val="568920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25</a:t>
            </a:fld>
            <a:endParaRPr lang="en-GB"/>
          </a:p>
        </p:txBody>
      </p:sp>
    </p:spTree>
    <p:extLst>
      <p:ext uri="{BB962C8B-B14F-4D97-AF65-F5344CB8AC3E}">
        <p14:creationId xmlns:p14="http://schemas.microsoft.com/office/powerpoint/2010/main" val="3065033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D16B6-73A2-D927-FFBA-4F0CA67802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D5000-1DA7-B390-EE64-0CFBA2B66C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5CD92-D010-7427-9A9E-1E82751E4562}"/>
              </a:ext>
            </a:extLst>
          </p:cNvPr>
          <p:cNvSpPr>
            <a:spLocks noGrp="1"/>
          </p:cNvSpPr>
          <p:nvPr>
            <p:ph type="body" idx="1"/>
          </p:nvPr>
        </p:nvSpPr>
        <p:spPr/>
        <p:txBody>
          <a:bodyPr>
            <a:normAutofit fontScale="92500"/>
          </a:bodyPr>
          <a:lstStyle/>
          <a:p>
            <a:pPr marL="457200" lvl="1" indent="0">
              <a:buFont typeface="Arial" panose="020B0604020202020204" pitchFamily="34" charset="0"/>
              <a:buNone/>
            </a:pPr>
            <a:endParaRPr lang="en-US" dirty="0"/>
          </a:p>
          <a:p>
            <a:pPr marL="728694">
              <a:spcBef>
                <a:spcPts val="0"/>
              </a:spcBef>
              <a:spcAft>
                <a:spcPts val="0"/>
              </a:spcAft>
            </a:pPr>
            <a:endParaRPr lang="en-IN" dirty="0"/>
          </a:p>
          <a:p>
            <a:pPr marL="1076166">
              <a:spcBef>
                <a:spcPts val="0"/>
              </a:spcBef>
              <a:spcAft>
                <a:spcPts val="0"/>
              </a:spcAft>
            </a:pPr>
            <a:endParaRPr lang="en-US"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9937166-76DD-B564-C36D-27FBB097A29E}"/>
              </a:ext>
            </a:extLst>
          </p:cNvPr>
          <p:cNvSpPr>
            <a:spLocks noGrp="1"/>
          </p:cNvSpPr>
          <p:nvPr>
            <p:ph type="sldNum" sz="quarter" idx="5"/>
          </p:nvPr>
        </p:nvSpPr>
        <p:spPr/>
        <p:txBody>
          <a:bodyPr/>
          <a:lstStyle/>
          <a:p>
            <a:fld id="{5B43D19E-BFDB-4C92-8EDD-32EDDA8F41DF}" type="slidenum">
              <a:rPr lang="en-GB" smtClean="0"/>
              <a:pPr/>
              <a:t>27</a:t>
            </a:fld>
            <a:endParaRPr lang="en-GB"/>
          </a:p>
        </p:txBody>
      </p:sp>
    </p:spTree>
    <p:extLst>
      <p:ext uri="{BB962C8B-B14F-4D97-AF65-F5344CB8AC3E}">
        <p14:creationId xmlns:p14="http://schemas.microsoft.com/office/powerpoint/2010/main" val="325279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49055-86CB-B7CC-BC63-3EF77147D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54814-3439-BB3A-0A81-565128AF8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A0277-B65C-12A5-89A6-BB920AB17E9C}"/>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N" dirty="0"/>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CC45EDC8-95CA-8E39-765E-E24643DD5260}"/>
              </a:ext>
            </a:extLst>
          </p:cNvPr>
          <p:cNvSpPr>
            <a:spLocks noGrp="1"/>
          </p:cNvSpPr>
          <p:nvPr>
            <p:ph type="sldNum" sz="quarter" idx="5"/>
          </p:nvPr>
        </p:nvSpPr>
        <p:spPr/>
        <p:txBody>
          <a:bodyPr/>
          <a:lstStyle/>
          <a:p>
            <a:fld id="{5B43D19E-BFDB-4C92-8EDD-32EDDA8F41DF}" type="slidenum">
              <a:rPr lang="en-GB" smtClean="0"/>
              <a:pPr/>
              <a:t>28</a:t>
            </a:fld>
            <a:endParaRPr lang="en-GB"/>
          </a:p>
        </p:txBody>
      </p:sp>
    </p:spTree>
    <p:extLst>
      <p:ext uri="{BB962C8B-B14F-4D97-AF65-F5344CB8AC3E}">
        <p14:creationId xmlns:p14="http://schemas.microsoft.com/office/powerpoint/2010/main" val="658898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C8CE2-73CE-322D-2CF0-DBE436B80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A44E4-F29C-F077-903F-92EC4056F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C02CF5-64B8-6D36-D55B-A65AFC0EDC8E}"/>
              </a:ext>
            </a:extLst>
          </p:cNvPr>
          <p:cNvSpPr>
            <a:spLocks noGrp="1"/>
          </p:cNvSpPr>
          <p:nvPr>
            <p:ph type="body" idx="1"/>
          </p:nvPr>
        </p:nvSpPr>
        <p:spPr/>
        <p:txBody>
          <a:bodyPr>
            <a:normAutofit fontScale="70000" lnSpcReduction="20000"/>
          </a:bodyPr>
          <a:lstStyle/>
          <a:p>
            <a:pPr marL="457200" lvl="1" indent="0">
              <a:buFont typeface="Arial" panose="020B0604020202020204" pitchFamily="34" charset="0"/>
              <a:buNone/>
            </a:pPr>
            <a:endParaRPr lang="en-US" dirty="0"/>
          </a:p>
          <a:p>
            <a:pPr marL="628650" lvl="1"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6E94CA7-1105-E073-255F-0C53A039EA3F}"/>
              </a:ext>
            </a:extLst>
          </p:cNvPr>
          <p:cNvSpPr>
            <a:spLocks noGrp="1"/>
          </p:cNvSpPr>
          <p:nvPr>
            <p:ph type="sldNum" sz="quarter" idx="5"/>
          </p:nvPr>
        </p:nvSpPr>
        <p:spPr/>
        <p:txBody>
          <a:bodyPr/>
          <a:lstStyle/>
          <a:p>
            <a:fld id="{5B43D19E-BFDB-4C92-8EDD-32EDDA8F41DF}" type="slidenum">
              <a:rPr lang="en-GB" smtClean="0"/>
              <a:pPr/>
              <a:t>29</a:t>
            </a:fld>
            <a:endParaRPr lang="en-GB"/>
          </a:p>
        </p:txBody>
      </p:sp>
    </p:spTree>
    <p:extLst>
      <p:ext uri="{BB962C8B-B14F-4D97-AF65-F5344CB8AC3E}">
        <p14:creationId xmlns:p14="http://schemas.microsoft.com/office/powerpoint/2010/main" val="4265474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B43D19E-BFDB-4C92-8EDD-32EDDA8F41DF}" type="slidenum">
              <a:rPr lang="en-GB" smtClean="0"/>
              <a:pPr/>
              <a:t>4</a:t>
            </a:fld>
            <a:endParaRPr lang="en-GB"/>
          </a:p>
        </p:txBody>
      </p:sp>
    </p:spTree>
    <p:extLst>
      <p:ext uri="{BB962C8B-B14F-4D97-AF65-F5344CB8AC3E}">
        <p14:creationId xmlns:p14="http://schemas.microsoft.com/office/powerpoint/2010/main" val="2047639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3EE63-B86E-2F18-EFFB-F4F47E564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26BCDF-74B5-1611-EA4D-FA464AEFCE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43E1F8-E970-32CC-2FC9-4CFBA38EF4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EDFC9A-35E8-D31C-F131-707E61531D5F}"/>
              </a:ext>
            </a:extLst>
          </p:cNvPr>
          <p:cNvSpPr>
            <a:spLocks noGrp="1"/>
          </p:cNvSpPr>
          <p:nvPr>
            <p:ph type="sldNum" sz="quarter" idx="5"/>
          </p:nvPr>
        </p:nvSpPr>
        <p:spPr/>
        <p:txBody>
          <a:bodyPr/>
          <a:lstStyle/>
          <a:p>
            <a:fld id="{5B43D19E-BFDB-4C92-8EDD-32EDDA8F41DF}" type="slidenum">
              <a:rPr lang="en-GB" smtClean="0"/>
              <a:pPr/>
              <a:t>30</a:t>
            </a:fld>
            <a:endParaRPr lang="en-GB"/>
          </a:p>
        </p:txBody>
      </p:sp>
    </p:spTree>
    <p:extLst>
      <p:ext uri="{BB962C8B-B14F-4D97-AF65-F5344CB8AC3E}">
        <p14:creationId xmlns:p14="http://schemas.microsoft.com/office/powerpoint/2010/main" val="570745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31</a:t>
            </a:fld>
            <a:endParaRPr lang="en-GB"/>
          </a:p>
        </p:txBody>
      </p:sp>
    </p:spTree>
    <p:extLst>
      <p:ext uri="{BB962C8B-B14F-4D97-AF65-F5344CB8AC3E}">
        <p14:creationId xmlns:p14="http://schemas.microsoft.com/office/powerpoint/2010/main" val="1889557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32B59-A1C2-996A-4416-27B951D041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120FED-203E-6336-1269-F616EED436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6D0FCD-8DC5-CDCF-579D-597175107B66}"/>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E1119CCC-D768-7BA5-EC40-70D16E8CE8F6}"/>
              </a:ext>
            </a:extLst>
          </p:cNvPr>
          <p:cNvSpPr>
            <a:spLocks noGrp="1"/>
          </p:cNvSpPr>
          <p:nvPr>
            <p:ph type="sldNum" sz="quarter" idx="5"/>
          </p:nvPr>
        </p:nvSpPr>
        <p:spPr/>
        <p:txBody>
          <a:bodyPr/>
          <a:lstStyle/>
          <a:p>
            <a:fld id="{5B43D19E-BFDB-4C92-8EDD-32EDDA8F41DF}" type="slidenum">
              <a:rPr lang="en-GB" smtClean="0"/>
              <a:pPr/>
              <a:t>32</a:t>
            </a:fld>
            <a:endParaRPr lang="en-GB"/>
          </a:p>
        </p:txBody>
      </p:sp>
    </p:spTree>
    <p:extLst>
      <p:ext uri="{BB962C8B-B14F-4D97-AF65-F5344CB8AC3E}">
        <p14:creationId xmlns:p14="http://schemas.microsoft.com/office/powerpoint/2010/main" val="4147401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0DA27-9871-CD4E-245B-E3E1B37DA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B6B672-8028-7114-E16A-00342A9F9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B3C289-DA23-CAF8-B1F0-CC8B3151679A}"/>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A635F2AB-C1F6-87F4-A249-E515277A4489}"/>
              </a:ext>
            </a:extLst>
          </p:cNvPr>
          <p:cNvSpPr>
            <a:spLocks noGrp="1"/>
          </p:cNvSpPr>
          <p:nvPr>
            <p:ph type="sldNum" sz="quarter" idx="5"/>
          </p:nvPr>
        </p:nvSpPr>
        <p:spPr/>
        <p:txBody>
          <a:bodyPr/>
          <a:lstStyle/>
          <a:p>
            <a:fld id="{5B43D19E-BFDB-4C92-8EDD-32EDDA8F41DF}" type="slidenum">
              <a:rPr lang="en-GB" smtClean="0"/>
              <a:pPr/>
              <a:t>33</a:t>
            </a:fld>
            <a:endParaRPr lang="en-GB"/>
          </a:p>
        </p:txBody>
      </p:sp>
    </p:spTree>
    <p:extLst>
      <p:ext uri="{BB962C8B-B14F-4D97-AF65-F5344CB8AC3E}">
        <p14:creationId xmlns:p14="http://schemas.microsoft.com/office/powerpoint/2010/main" val="2306220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0D455-3572-37F9-8106-983F8E77F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FFD89-F581-1108-269A-947C2F5D47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2A48A-E1C0-ED6A-8827-BE95E037BCBA}"/>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3D51CD14-913C-76EC-E470-4A7DBDE423AA}"/>
              </a:ext>
            </a:extLst>
          </p:cNvPr>
          <p:cNvSpPr>
            <a:spLocks noGrp="1"/>
          </p:cNvSpPr>
          <p:nvPr>
            <p:ph type="sldNum" sz="quarter" idx="5"/>
          </p:nvPr>
        </p:nvSpPr>
        <p:spPr/>
        <p:txBody>
          <a:bodyPr/>
          <a:lstStyle/>
          <a:p>
            <a:fld id="{5B43D19E-BFDB-4C92-8EDD-32EDDA8F41DF}" type="slidenum">
              <a:rPr lang="en-GB" smtClean="0"/>
              <a:pPr/>
              <a:t>34</a:t>
            </a:fld>
            <a:endParaRPr lang="en-GB"/>
          </a:p>
        </p:txBody>
      </p:sp>
    </p:spTree>
    <p:extLst>
      <p:ext uri="{BB962C8B-B14F-4D97-AF65-F5344CB8AC3E}">
        <p14:creationId xmlns:p14="http://schemas.microsoft.com/office/powerpoint/2010/main" val="3675496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15F44-270C-62B1-5AAE-C427A4FB2B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D83224-7635-FA44-972F-1F8461D43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BFC35-9153-46E8-D463-4C5D47090615}"/>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4CC17A0C-0055-EA56-AECB-F70BA8BBAAA3}"/>
              </a:ext>
            </a:extLst>
          </p:cNvPr>
          <p:cNvSpPr>
            <a:spLocks noGrp="1"/>
          </p:cNvSpPr>
          <p:nvPr>
            <p:ph type="sldNum" sz="quarter" idx="5"/>
          </p:nvPr>
        </p:nvSpPr>
        <p:spPr/>
        <p:txBody>
          <a:bodyPr/>
          <a:lstStyle/>
          <a:p>
            <a:fld id="{5B43D19E-BFDB-4C92-8EDD-32EDDA8F41DF}" type="slidenum">
              <a:rPr lang="en-GB" smtClean="0"/>
              <a:pPr/>
              <a:t>35</a:t>
            </a:fld>
            <a:endParaRPr lang="en-GB"/>
          </a:p>
        </p:txBody>
      </p:sp>
    </p:spTree>
    <p:extLst>
      <p:ext uri="{BB962C8B-B14F-4D97-AF65-F5344CB8AC3E}">
        <p14:creationId xmlns:p14="http://schemas.microsoft.com/office/powerpoint/2010/main" val="389860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98C23-B0D9-B7F5-3090-6BE5E3A55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CB1E88-AFBA-EA07-74D4-117EAE104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A6123D-57B8-14A9-D4FC-AEB5327F6A4D}"/>
              </a:ext>
            </a:extLst>
          </p:cNvPr>
          <p:cNvSpPr>
            <a:spLocks noGrp="1"/>
          </p:cNvSpPr>
          <p:nvPr>
            <p:ph type="body" idx="1"/>
          </p:nvPr>
        </p:nvSpPr>
        <p:spPr/>
        <p:txBody>
          <a:bodyPr>
            <a:normAutofit fontScale="85000" lnSpcReduction="20000"/>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4914F6DC-33EE-EF37-2CF1-27723AEC5F72}"/>
              </a:ext>
            </a:extLst>
          </p:cNvPr>
          <p:cNvSpPr>
            <a:spLocks noGrp="1"/>
          </p:cNvSpPr>
          <p:nvPr>
            <p:ph type="sldNum" sz="quarter" idx="5"/>
          </p:nvPr>
        </p:nvSpPr>
        <p:spPr/>
        <p:txBody>
          <a:bodyPr/>
          <a:lstStyle/>
          <a:p>
            <a:fld id="{5B43D19E-BFDB-4C92-8EDD-32EDDA8F41DF}" type="slidenum">
              <a:rPr lang="en-GB" smtClean="0"/>
              <a:pPr/>
              <a:t>36</a:t>
            </a:fld>
            <a:endParaRPr lang="en-GB"/>
          </a:p>
        </p:txBody>
      </p:sp>
    </p:spTree>
    <p:extLst>
      <p:ext uri="{BB962C8B-B14F-4D97-AF65-F5344CB8AC3E}">
        <p14:creationId xmlns:p14="http://schemas.microsoft.com/office/powerpoint/2010/main" val="2522135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E2429-64D8-E2F7-E7B7-EC078ADDC5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2BE76-AF12-ACC4-BD9A-84214F200F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540D3-FBC0-58DC-36D2-9673BD65CCD5}"/>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155985E0-97EB-2F15-EB7D-8D92A181731A}"/>
              </a:ext>
            </a:extLst>
          </p:cNvPr>
          <p:cNvSpPr>
            <a:spLocks noGrp="1"/>
          </p:cNvSpPr>
          <p:nvPr>
            <p:ph type="sldNum" sz="quarter" idx="5"/>
          </p:nvPr>
        </p:nvSpPr>
        <p:spPr/>
        <p:txBody>
          <a:bodyPr/>
          <a:lstStyle/>
          <a:p>
            <a:fld id="{5B43D19E-BFDB-4C92-8EDD-32EDDA8F41DF}" type="slidenum">
              <a:rPr lang="en-GB" smtClean="0"/>
              <a:pPr/>
              <a:t>37</a:t>
            </a:fld>
            <a:endParaRPr lang="en-GB"/>
          </a:p>
        </p:txBody>
      </p:sp>
    </p:spTree>
    <p:extLst>
      <p:ext uri="{BB962C8B-B14F-4D97-AF65-F5344CB8AC3E}">
        <p14:creationId xmlns:p14="http://schemas.microsoft.com/office/powerpoint/2010/main" val="4015781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4757F-9B24-3642-61CB-A571E129B5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354F9-C2A3-BB8F-E9C3-38C7E4935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BFA46-9B46-81AB-C4AC-6D0B1F8FFD32}"/>
              </a:ext>
            </a:extLst>
          </p:cNvPr>
          <p:cNvSpPr>
            <a:spLocks noGrp="1"/>
          </p:cNvSpPr>
          <p:nvPr>
            <p:ph type="body" idx="1"/>
          </p:nvPr>
        </p:nvSpPr>
        <p:spPr/>
        <p:txBody>
          <a:bodyPr>
            <a:normAutofit/>
          </a:bodyPr>
          <a:lstStyle/>
          <a:p>
            <a:endParaRPr lang="en-IN" dirty="0"/>
          </a:p>
        </p:txBody>
      </p:sp>
      <p:sp>
        <p:nvSpPr>
          <p:cNvPr id="4" name="Slide Number Placeholder 3">
            <a:extLst>
              <a:ext uri="{FF2B5EF4-FFF2-40B4-BE49-F238E27FC236}">
                <a16:creationId xmlns:a16="http://schemas.microsoft.com/office/drawing/2014/main" id="{ED6CDF15-5B09-5C08-DEDC-B61B109D45FF}"/>
              </a:ext>
            </a:extLst>
          </p:cNvPr>
          <p:cNvSpPr>
            <a:spLocks noGrp="1"/>
          </p:cNvSpPr>
          <p:nvPr>
            <p:ph type="sldNum" sz="quarter" idx="5"/>
          </p:nvPr>
        </p:nvSpPr>
        <p:spPr/>
        <p:txBody>
          <a:bodyPr/>
          <a:lstStyle/>
          <a:p>
            <a:fld id="{5B43D19E-BFDB-4C92-8EDD-32EDDA8F41DF}" type="slidenum">
              <a:rPr lang="en-GB" smtClean="0"/>
              <a:pPr/>
              <a:t>38</a:t>
            </a:fld>
            <a:endParaRPr lang="en-GB"/>
          </a:p>
        </p:txBody>
      </p:sp>
    </p:spTree>
    <p:extLst>
      <p:ext uri="{BB962C8B-B14F-4D97-AF65-F5344CB8AC3E}">
        <p14:creationId xmlns:p14="http://schemas.microsoft.com/office/powerpoint/2010/main" val="3098787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3088F-6B37-5D91-F0F1-1E83A238AB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A79FD5-5A37-9020-D5F2-20D83276A4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23978-5173-53BC-AAC0-F52AFC34E4E3}"/>
              </a:ext>
            </a:extLst>
          </p:cNvPr>
          <p:cNvSpPr>
            <a:spLocks noGrp="1"/>
          </p:cNvSpPr>
          <p:nvPr>
            <p:ph type="body" idx="1"/>
          </p:nvPr>
        </p:nvSpPr>
        <p:spPr/>
        <p:txBody>
          <a:bodyPr>
            <a:normAutofit/>
          </a:bodyPr>
          <a:lstStyle/>
          <a:p>
            <a:endParaRPr lang="en-IN" dirty="0"/>
          </a:p>
        </p:txBody>
      </p:sp>
      <p:sp>
        <p:nvSpPr>
          <p:cNvPr id="4" name="Slide Number Placeholder 3">
            <a:extLst>
              <a:ext uri="{FF2B5EF4-FFF2-40B4-BE49-F238E27FC236}">
                <a16:creationId xmlns:a16="http://schemas.microsoft.com/office/drawing/2014/main" id="{FDBA06CE-3B32-38E4-5E80-9C598596CF21}"/>
              </a:ext>
            </a:extLst>
          </p:cNvPr>
          <p:cNvSpPr>
            <a:spLocks noGrp="1"/>
          </p:cNvSpPr>
          <p:nvPr>
            <p:ph type="sldNum" sz="quarter" idx="5"/>
          </p:nvPr>
        </p:nvSpPr>
        <p:spPr/>
        <p:txBody>
          <a:bodyPr/>
          <a:lstStyle/>
          <a:p>
            <a:fld id="{5B43D19E-BFDB-4C92-8EDD-32EDDA8F41DF}" type="slidenum">
              <a:rPr lang="en-GB" smtClean="0"/>
              <a:pPr/>
              <a:t>39</a:t>
            </a:fld>
            <a:endParaRPr lang="en-GB"/>
          </a:p>
        </p:txBody>
      </p:sp>
    </p:spTree>
    <p:extLst>
      <p:ext uri="{BB962C8B-B14F-4D97-AF65-F5344CB8AC3E}">
        <p14:creationId xmlns:p14="http://schemas.microsoft.com/office/powerpoint/2010/main" val="93157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4444C-2040-15FC-F13D-68B6B001B3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EE02A-ABE9-AECF-0618-E4DFB34F3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894A2-4801-DCBB-9AAE-53F503604FA8}"/>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D8304DC7-E328-76A6-9303-A9EF265516F5}"/>
              </a:ext>
            </a:extLst>
          </p:cNvPr>
          <p:cNvSpPr>
            <a:spLocks noGrp="1"/>
          </p:cNvSpPr>
          <p:nvPr>
            <p:ph type="sldNum" sz="quarter" idx="5"/>
          </p:nvPr>
        </p:nvSpPr>
        <p:spPr/>
        <p:txBody>
          <a:bodyPr/>
          <a:lstStyle/>
          <a:p>
            <a:fld id="{5B43D19E-BFDB-4C92-8EDD-32EDDA8F41DF}" type="slidenum">
              <a:rPr lang="en-GB" smtClean="0"/>
              <a:pPr/>
              <a:t>9</a:t>
            </a:fld>
            <a:endParaRPr lang="en-GB"/>
          </a:p>
        </p:txBody>
      </p:sp>
    </p:spTree>
    <p:extLst>
      <p:ext uri="{BB962C8B-B14F-4D97-AF65-F5344CB8AC3E}">
        <p14:creationId xmlns:p14="http://schemas.microsoft.com/office/powerpoint/2010/main" val="1015183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4B49C-9A66-D8E9-129F-E80B80081A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62CAD-81AB-C2DC-CEA3-C38ACA842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E30F0-92B7-1AA8-8F92-AE72A4F967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65411E-762D-3292-D179-C593E1A3C0B3}"/>
              </a:ext>
            </a:extLst>
          </p:cNvPr>
          <p:cNvSpPr>
            <a:spLocks noGrp="1"/>
          </p:cNvSpPr>
          <p:nvPr>
            <p:ph type="sldNum" sz="quarter" idx="5"/>
          </p:nvPr>
        </p:nvSpPr>
        <p:spPr/>
        <p:txBody>
          <a:bodyPr/>
          <a:lstStyle/>
          <a:p>
            <a:fld id="{5B43D19E-BFDB-4C92-8EDD-32EDDA8F41DF}" type="slidenum">
              <a:rPr lang="en-GB" smtClean="0"/>
              <a:pPr/>
              <a:t>40</a:t>
            </a:fld>
            <a:endParaRPr lang="en-GB"/>
          </a:p>
        </p:txBody>
      </p:sp>
    </p:spTree>
    <p:extLst>
      <p:ext uri="{BB962C8B-B14F-4D97-AF65-F5344CB8AC3E}">
        <p14:creationId xmlns:p14="http://schemas.microsoft.com/office/powerpoint/2010/main" val="1765641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53DD8-8BA0-274A-4792-0D0686D10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7574FB-88BF-6728-AB57-57BDCA5F2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8F8D93-C2B9-46CC-12E0-1838CF63128A}"/>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4C1D1198-3D1A-D3ED-1838-A47BEDB913FC}"/>
              </a:ext>
            </a:extLst>
          </p:cNvPr>
          <p:cNvSpPr>
            <a:spLocks noGrp="1"/>
          </p:cNvSpPr>
          <p:nvPr>
            <p:ph type="sldNum" sz="quarter" idx="5"/>
          </p:nvPr>
        </p:nvSpPr>
        <p:spPr/>
        <p:txBody>
          <a:bodyPr/>
          <a:lstStyle/>
          <a:p>
            <a:fld id="{5B43D19E-BFDB-4C92-8EDD-32EDDA8F41DF}" type="slidenum">
              <a:rPr lang="en-GB" smtClean="0"/>
              <a:pPr/>
              <a:t>41</a:t>
            </a:fld>
            <a:endParaRPr lang="en-GB"/>
          </a:p>
        </p:txBody>
      </p:sp>
    </p:spTree>
    <p:extLst>
      <p:ext uri="{BB962C8B-B14F-4D97-AF65-F5344CB8AC3E}">
        <p14:creationId xmlns:p14="http://schemas.microsoft.com/office/powerpoint/2010/main" val="281096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3E975-9A57-5431-E654-4E231EC07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56503-B316-F8E1-7F70-4672F111BE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15770-2646-0E59-B9E7-C220DD8F3D4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78102E0F-A8E0-6580-7042-749E52E2D53B}"/>
              </a:ext>
            </a:extLst>
          </p:cNvPr>
          <p:cNvSpPr>
            <a:spLocks noGrp="1"/>
          </p:cNvSpPr>
          <p:nvPr>
            <p:ph type="sldNum" sz="quarter" idx="5"/>
          </p:nvPr>
        </p:nvSpPr>
        <p:spPr/>
        <p:txBody>
          <a:bodyPr/>
          <a:lstStyle/>
          <a:p>
            <a:fld id="{5B43D19E-BFDB-4C92-8EDD-32EDDA8F41DF}" type="slidenum">
              <a:rPr lang="en-GB" smtClean="0"/>
              <a:pPr/>
              <a:t>42</a:t>
            </a:fld>
            <a:endParaRPr lang="en-GB"/>
          </a:p>
        </p:txBody>
      </p:sp>
    </p:spTree>
    <p:extLst>
      <p:ext uri="{BB962C8B-B14F-4D97-AF65-F5344CB8AC3E}">
        <p14:creationId xmlns:p14="http://schemas.microsoft.com/office/powerpoint/2010/main" val="3014647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1BBEF-FCA0-4940-90B8-66C9FD476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FA12C4-E848-13E0-8635-C2CFFFAC5D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6A4738-9108-F400-8DBB-72509F65E3D1}"/>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091E6505-6F56-22DB-02D5-6782615E5C64}"/>
              </a:ext>
            </a:extLst>
          </p:cNvPr>
          <p:cNvSpPr>
            <a:spLocks noGrp="1"/>
          </p:cNvSpPr>
          <p:nvPr>
            <p:ph type="sldNum" sz="quarter" idx="5"/>
          </p:nvPr>
        </p:nvSpPr>
        <p:spPr/>
        <p:txBody>
          <a:bodyPr/>
          <a:lstStyle/>
          <a:p>
            <a:fld id="{5B43D19E-BFDB-4C92-8EDD-32EDDA8F41DF}" type="slidenum">
              <a:rPr lang="en-GB" smtClean="0"/>
              <a:pPr/>
              <a:t>43</a:t>
            </a:fld>
            <a:endParaRPr lang="en-GB"/>
          </a:p>
        </p:txBody>
      </p:sp>
    </p:spTree>
    <p:extLst>
      <p:ext uri="{BB962C8B-B14F-4D97-AF65-F5344CB8AC3E}">
        <p14:creationId xmlns:p14="http://schemas.microsoft.com/office/powerpoint/2010/main" val="229812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3D51F-DCAA-E08D-0FEE-8883A6E45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C0EEC2-EBFB-9185-49C0-DBFE1D5F4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F664B-A728-2C70-C887-20CE75BAC873}"/>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C17126FF-42EB-6AA3-6D0B-F3EFE01E3AD3}"/>
              </a:ext>
            </a:extLst>
          </p:cNvPr>
          <p:cNvSpPr>
            <a:spLocks noGrp="1"/>
          </p:cNvSpPr>
          <p:nvPr>
            <p:ph type="sldNum" sz="quarter" idx="5"/>
          </p:nvPr>
        </p:nvSpPr>
        <p:spPr/>
        <p:txBody>
          <a:bodyPr/>
          <a:lstStyle/>
          <a:p>
            <a:fld id="{5B43D19E-BFDB-4C92-8EDD-32EDDA8F41DF}" type="slidenum">
              <a:rPr lang="en-GB" smtClean="0"/>
              <a:pPr/>
              <a:t>44</a:t>
            </a:fld>
            <a:endParaRPr lang="en-GB"/>
          </a:p>
        </p:txBody>
      </p:sp>
    </p:spTree>
    <p:extLst>
      <p:ext uri="{BB962C8B-B14F-4D97-AF65-F5344CB8AC3E}">
        <p14:creationId xmlns:p14="http://schemas.microsoft.com/office/powerpoint/2010/main" val="2384278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97DF3-905D-0BB1-9AB6-020193A6DC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B65767-9E2E-8ECC-2C15-5C4E1CFC9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56B693-C2FF-5D2E-BB4F-0046D30DBD49}"/>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03FB66D9-0550-27CA-3FBF-DC1532313BDC}"/>
              </a:ext>
            </a:extLst>
          </p:cNvPr>
          <p:cNvSpPr>
            <a:spLocks noGrp="1"/>
          </p:cNvSpPr>
          <p:nvPr>
            <p:ph type="sldNum" sz="quarter" idx="5"/>
          </p:nvPr>
        </p:nvSpPr>
        <p:spPr/>
        <p:txBody>
          <a:bodyPr/>
          <a:lstStyle/>
          <a:p>
            <a:fld id="{5B43D19E-BFDB-4C92-8EDD-32EDDA8F41DF}" type="slidenum">
              <a:rPr lang="en-GB" smtClean="0"/>
              <a:pPr/>
              <a:t>45</a:t>
            </a:fld>
            <a:endParaRPr lang="en-GB"/>
          </a:p>
        </p:txBody>
      </p:sp>
    </p:spTree>
    <p:extLst>
      <p:ext uri="{BB962C8B-B14F-4D97-AF65-F5344CB8AC3E}">
        <p14:creationId xmlns:p14="http://schemas.microsoft.com/office/powerpoint/2010/main" val="1252318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A15D0-2580-7F34-52C0-D7F387F6E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F8803-8F4E-8A0B-D04E-4D22B625AE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A4B466-3856-686F-1AB6-F8266EA69B22}"/>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46E6CF7C-48A3-A01C-357D-57B386B1A902}"/>
              </a:ext>
            </a:extLst>
          </p:cNvPr>
          <p:cNvSpPr>
            <a:spLocks noGrp="1"/>
          </p:cNvSpPr>
          <p:nvPr>
            <p:ph type="sldNum" sz="quarter" idx="5"/>
          </p:nvPr>
        </p:nvSpPr>
        <p:spPr/>
        <p:txBody>
          <a:bodyPr/>
          <a:lstStyle/>
          <a:p>
            <a:fld id="{5B43D19E-BFDB-4C92-8EDD-32EDDA8F41DF}" type="slidenum">
              <a:rPr lang="en-GB" smtClean="0"/>
              <a:pPr/>
              <a:t>46</a:t>
            </a:fld>
            <a:endParaRPr lang="en-GB"/>
          </a:p>
        </p:txBody>
      </p:sp>
    </p:spTree>
    <p:extLst>
      <p:ext uri="{BB962C8B-B14F-4D97-AF65-F5344CB8AC3E}">
        <p14:creationId xmlns:p14="http://schemas.microsoft.com/office/powerpoint/2010/main" val="24149457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28A89-BE78-0F79-25A9-9AA4E84FD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43E29-9437-CCD1-0A0E-076F986075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5AC54A-94E9-7EA4-2244-CFFAAD948335}"/>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1F379BD3-CFC9-4BD8-2917-20F65CE0982D}"/>
              </a:ext>
            </a:extLst>
          </p:cNvPr>
          <p:cNvSpPr>
            <a:spLocks noGrp="1"/>
          </p:cNvSpPr>
          <p:nvPr>
            <p:ph type="sldNum" sz="quarter" idx="5"/>
          </p:nvPr>
        </p:nvSpPr>
        <p:spPr/>
        <p:txBody>
          <a:bodyPr/>
          <a:lstStyle/>
          <a:p>
            <a:fld id="{5B43D19E-BFDB-4C92-8EDD-32EDDA8F41DF}" type="slidenum">
              <a:rPr lang="en-GB" smtClean="0"/>
              <a:pPr/>
              <a:t>47</a:t>
            </a:fld>
            <a:endParaRPr lang="en-GB"/>
          </a:p>
        </p:txBody>
      </p:sp>
    </p:spTree>
    <p:extLst>
      <p:ext uri="{BB962C8B-B14F-4D97-AF65-F5344CB8AC3E}">
        <p14:creationId xmlns:p14="http://schemas.microsoft.com/office/powerpoint/2010/main" val="2593624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7F647-1B02-3889-D532-DBE260FF1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237D58-9949-2DEF-FF70-C5AB239A30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6CC352-A715-3333-7B9C-D698DB50A0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54EA5B-EFE8-788F-CF59-B3CFDF0CCB8B}"/>
              </a:ext>
            </a:extLst>
          </p:cNvPr>
          <p:cNvSpPr>
            <a:spLocks noGrp="1"/>
          </p:cNvSpPr>
          <p:nvPr>
            <p:ph type="sldNum" sz="quarter" idx="5"/>
          </p:nvPr>
        </p:nvSpPr>
        <p:spPr/>
        <p:txBody>
          <a:bodyPr/>
          <a:lstStyle/>
          <a:p>
            <a:fld id="{5B43D19E-BFDB-4C92-8EDD-32EDDA8F41DF}" type="slidenum">
              <a:rPr lang="en-GB" smtClean="0"/>
              <a:pPr/>
              <a:t>48</a:t>
            </a:fld>
            <a:endParaRPr lang="en-GB"/>
          </a:p>
        </p:txBody>
      </p:sp>
    </p:spTree>
    <p:extLst>
      <p:ext uri="{BB962C8B-B14F-4D97-AF65-F5344CB8AC3E}">
        <p14:creationId xmlns:p14="http://schemas.microsoft.com/office/powerpoint/2010/main" val="660901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E6EAF-FA50-6DEB-1C12-4207C1180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78BD5D-F5E8-D824-6897-8CCA8683F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E3B9B1-EDFA-0E79-1F93-1D0625FE921E}"/>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5F1DB79E-93B3-72B5-C0AE-A59366178E94}"/>
              </a:ext>
            </a:extLst>
          </p:cNvPr>
          <p:cNvSpPr>
            <a:spLocks noGrp="1"/>
          </p:cNvSpPr>
          <p:nvPr>
            <p:ph type="sldNum" sz="quarter" idx="5"/>
          </p:nvPr>
        </p:nvSpPr>
        <p:spPr/>
        <p:txBody>
          <a:bodyPr/>
          <a:lstStyle/>
          <a:p>
            <a:fld id="{5B43D19E-BFDB-4C92-8EDD-32EDDA8F41DF}" type="slidenum">
              <a:rPr lang="en-GB" smtClean="0"/>
              <a:pPr/>
              <a:t>49</a:t>
            </a:fld>
            <a:endParaRPr lang="en-GB"/>
          </a:p>
        </p:txBody>
      </p:sp>
    </p:spTree>
    <p:extLst>
      <p:ext uri="{BB962C8B-B14F-4D97-AF65-F5344CB8AC3E}">
        <p14:creationId xmlns:p14="http://schemas.microsoft.com/office/powerpoint/2010/main" val="112169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10</a:t>
            </a:fld>
            <a:endParaRPr lang="en-GB"/>
          </a:p>
        </p:txBody>
      </p:sp>
    </p:spTree>
    <p:extLst>
      <p:ext uri="{BB962C8B-B14F-4D97-AF65-F5344CB8AC3E}">
        <p14:creationId xmlns:p14="http://schemas.microsoft.com/office/powerpoint/2010/main" val="1730356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57AD7-37C7-85C4-5532-867DCC9DF3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2D6CF-305C-DA30-4565-63935DA4BE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CD4D82-7A6D-1A5E-071B-487C125D0D25}"/>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C245AD32-A107-463C-025B-88160841F99C}"/>
              </a:ext>
            </a:extLst>
          </p:cNvPr>
          <p:cNvSpPr>
            <a:spLocks noGrp="1"/>
          </p:cNvSpPr>
          <p:nvPr>
            <p:ph type="sldNum" sz="quarter" idx="5"/>
          </p:nvPr>
        </p:nvSpPr>
        <p:spPr/>
        <p:txBody>
          <a:bodyPr/>
          <a:lstStyle/>
          <a:p>
            <a:fld id="{5B43D19E-BFDB-4C92-8EDD-32EDDA8F41DF}" type="slidenum">
              <a:rPr lang="en-GB" smtClean="0"/>
              <a:pPr/>
              <a:t>50</a:t>
            </a:fld>
            <a:endParaRPr lang="en-GB"/>
          </a:p>
        </p:txBody>
      </p:sp>
    </p:spTree>
    <p:extLst>
      <p:ext uri="{BB962C8B-B14F-4D97-AF65-F5344CB8AC3E}">
        <p14:creationId xmlns:p14="http://schemas.microsoft.com/office/powerpoint/2010/main" val="610939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4ED4E-C163-8BE0-B603-D4815F4B7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E7222-0E81-3FFA-B4AC-42CE8FFA0F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CECCF-0BFD-346C-07FB-FE0FE984CD6E}"/>
              </a:ext>
            </a:extLst>
          </p:cNvPr>
          <p:cNvSpPr>
            <a:spLocks noGrp="1"/>
          </p:cNvSpPr>
          <p:nvPr>
            <p:ph type="body" idx="1"/>
          </p:nvPr>
        </p:nvSpPr>
        <p:spPr/>
        <p:txBody>
          <a:bodyPr>
            <a:normAutofit/>
          </a:bodyPr>
          <a:lstStyle/>
          <a:p>
            <a:endParaRPr lang="en-IN" dirty="0"/>
          </a:p>
        </p:txBody>
      </p:sp>
      <p:sp>
        <p:nvSpPr>
          <p:cNvPr id="4" name="Slide Number Placeholder 3">
            <a:extLst>
              <a:ext uri="{FF2B5EF4-FFF2-40B4-BE49-F238E27FC236}">
                <a16:creationId xmlns:a16="http://schemas.microsoft.com/office/drawing/2014/main" id="{1273420E-7AF0-D8A3-CCE2-99B3E5F7F7D0}"/>
              </a:ext>
            </a:extLst>
          </p:cNvPr>
          <p:cNvSpPr>
            <a:spLocks noGrp="1"/>
          </p:cNvSpPr>
          <p:nvPr>
            <p:ph type="sldNum" sz="quarter" idx="5"/>
          </p:nvPr>
        </p:nvSpPr>
        <p:spPr/>
        <p:txBody>
          <a:bodyPr/>
          <a:lstStyle/>
          <a:p>
            <a:fld id="{5B43D19E-BFDB-4C92-8EDD-32EDDA8F41DF}" type="slidenum">
              <a:rPr lang="en-GB" smtClean="0"/>
              <a:pPr/>
              <a:t>51</a:t>
            </a:fld>
            <a:endParaRPr lang="en-GB"/>
          </a:p>
        </p:txBody>
      </p:sp>
    </p:spTree>
    <p:extLst>
      <p:ext uri="{BB962C8B-B14F-4D97-AF65-F5344CB8AC3E}">
        <p14:creationId xmlns:p14="http://schemas.microsoft.com/office/powerpoint/2010/main" val="2501115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7E5C1-B1F4-1B72-6533-7150E673D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35C48-66AB-4257-82B2-9E5485DB89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D45177-E400-D1C9-9D9A-C06FF3C9D395}"/>
              </a:ext>
            </a:extLst>
          </p:cNvPr>
          <p:cNvSpPr>
            <a:spLocks noGrp="1"/>
          </p:cNvSpPr>
          <p:nvPr>
            <p:ph type="body" idx="1"/>
          </p:nvPr>
        </p:nvSpPr>
        <p:spPr/>
        <p:txBody>
          <a:bodyPr>
            <a:normAutofit/>
          </a:bodyPr>
          <a:lstStyle/>
          <a:p>
            <a:endParaRPr lang="en-IN" dirty="0"/>
          </a:p>
        </p:txBody>
      </p:sp>
      <p:sp>
        <p:nvSpPr>
          <p:cNvPr id="4" name="Slide Number Placeholder 3">
            <a:extLst>
              <a:ext uri="{FF2B5EF4-FFF2-40B4-BE49-F238E27FC236}">
                <a16:creationId xmlns:a16="http://schemas.microsoft.com/office/drawing/2014/main" id="{4B4976CE-39C6-F6CC-C1F0-56C46ADAA2B1}"/>
              </a:ext>
            </a:extLst>
          </p:cNvPr>
          <p:cNvSpPr>
            <a:spLocks noGrp="1"/>
          </p:cNvSpPr>
          <p:nvPr>
            <p:ph type="sldNum" sz="quarter" idx="5"/>
          </p:nvPr>
        </p:nvSpPr>
        <p:spPr/>
        <p:txBody>
          <a:bodyPr/>
          <a:lstStyle/>
          <a:p>
            <a:fld id="{5B43D19E-BFDB-4C92-8EDD-32EDDA8F41DF}" type="slidenum">
              <a:rPr lang="en-GB" smtClean="0"/>
              <a:pPr/>
              <a:t>52</a:t>
            </a:fld>
            <a:endParaRPr lang="en-GB"/>
          </a:p>
        </p:txBody>
      </p:sp>
    </p:spTree>
    <p:extLst>
      <p:ext uri="{BB962C8B-B14F-4D97-AF65-F5344CB8AC3E}">
        <p14:creationId xmlns:p14="http://schemas.microsoft.com/office/powerpoint/2010/main" val="33422673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0B396-4744-90D6-0EFB-9A330583B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C0CDA-6795-59C5-2EDB-913ED93D89F2}"/>
              </a:ext>
            </a:extLst>
          </p:cNvPr>
          <p:cNvSpPr>
            <a:spLocks noGrp="1" noRot="1" noChangeAspect="1"/>
          </p:cNvSpPr>
          <p:nvPr>
            <p:ph type="sldImg"/>
          </p:nvPr>
        </p:nvSpPr>
        <p:spPr>
          <a:xfrm>
            <a:off x="139700" y="766763"/>
            <a:ext cx="6823075" cy="3838575"/>
          </a:xfrm>
        </p:spPr>
      </p:sp>
      <p:sp>
        <p:nvSpPr>
          <p:cNvPr id="3" name="Notes Placeholder 2">
            <a:extLst>
              <a:ext uri="{FF2B5EF4-FFF2-40B4-BE49-F238E27FC236}">
                <a16:creationId xmlns:a16="http://schemas.microsoft.com/office/drawing/2014/main" id="{59EA8400-7FEE-F95C-E624-C695EC121F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CDEE64-95F0-F861-503B-880B3FBEAD85}"/>
              </a:ext>
            </a:extLst>
          </p:cNvPr>
          <p:cNvSpPr>
            <a:spLocks noGrp="1"/>
          </p:cNvSpPr>
          <p:nvPr>
            <p:ph type="sldNum" sz="quarter" idx="5"/>
          </p:nvPr>
        </p:nvSpPr>
        <p:spPr/>
        <p:txBody>
          <a:bodyPr/>
          <a:lstStyle/>
          <a:p>
            <a:fld id="{5B43D19E-BFDB-4C92-8EDD-32EDDA8F41DF}" type="slidenum">
              <a:rPr lang="en-GB" smtClean="0"/>
              <a:pPr/>
              <a:t>53</a:t>
            </a:fld>
            <a:endParaRPr lang="en-GB"/>
          </a:p>
        </p:txBody>
      </p:sp>
    </p:spTree>
    <p:extLst>
      <p:ext uri="{BB962C8B-B14F-4D97-AF65-F5344CB8AC3E}">
        <p14:creationId xmlns:p14="http://schemas.microsoft.com/office/powerpoint/2010/main" val="2141549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B63A5-5F0E-E2EB-2DF6-F74AA06B4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0396A-BADE-7B9B-CCBB-AC5AAE56C0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0A742C-4195-C5D4-6092-DB4F3CA3322B}"/>
              </a:ext>
            </a:extLst>
          </p:cNvPr>
          <p:cNvSpPr>
            <a:spLocks noGrp="1"/>
          </p:cNvSpPr>
          <p:nvPr>
            <p:ph type="body" idx="1"/>
          </p:nvPr>
        </p:nvSpPr>
        <p:spPr/>
        <p:txBody>
          <a:bodyPr/>
          <a:lstStyle/>
          <a:p>
            <a:endParaRPr lang="en-US" sz="2000" dirty="0"/>
          </a:p>
        </p:txBody>
      </p:sp>
      <p:sp>
        <p:nvSpPr>
          <p:cNvPr id="4" name="Slide Number Placeholder 3">
            <a:extLst>
              <a:ext uri="{FF2B5EF4-FFF2-40B4-BE49-F238E27FC236}">
                <a16:creationId xmlns:a16="http://schemas.microsoft.com/office/drawing/2014/main" id="{55B05D39-336C-E130-A4C4-E689449651A3}"/>
              </a:ext>
            </a:extLst>
          </p:cNvPr>
          <p:cNvSpPr>
            <a:spLocks noGrp="1"/>
          </p:cNvSpPr>
          <p:nvPr>
            <p:ph type="sldNum" sz="quarter" idx="5"/>
          </p:nvPr>
        </p:nvSpPr>
        <p:spPr/>
        <p:txBody>
          <a:bodyPr/>
          <a:lstStyle/>
          <a:p>
            <a:fld id="{5B43D19E-BFDB-4C92-8EDD-32EDDA8F41DF}" type="slidenum">
              <a:rPr lang="en-GB" smtClean="0"/>
              <a:pPr/>
              <a:t>11</a:t>
            </a:fld>
            <a:endParaRPr lang="en-GB"/>
          </a:p>
        </p:txBody>
      </p:sp>
    </p:spTree>
    <p:extLst>
      <p:ext uri="{BB962C8B-B14F-4D97-AF65-F5344CB8AC3E}">
        <p14:creationId xmlns:p14="http://schemas.microsoft.com/office/powerpoint/2010/main" val="3210361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14090-EDB4-1BEA-DDC1-25FF5FB91B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9A4F3-CAA5-54ED-2702-D0BBF0C9C1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F135B-D90B-C8BF-752B-66A3AABB2B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865F07-9B4D-B64F-B4AF-E67023E7AFC3}"/>
              </a:ext>
            </a:extLst>
          </p:cNvPr>
          <p:cNvSpPr>
            <a:spLocks noGrp="1"/>
          </p:cNvSpPr>
          <p:nvPr>
            <p:ph type="sldNum" sz="quarter" idx="5"/>
          </p:nvPr>
        </p:nvSpPr>
        <p:spPr/>
        <p:txBody>
          <a:bodyPr/>
          <a:lstStyle/>
          <a:p>
            <a:fld id="{5B43D19E-BFDB-4C92-8EDD-32EDDA8F41DF}" type="slidenum">
              <a:rPr lang="en-GB" smtClean="0"/>
              <a:pPr/>
              <a:t>13</a:t>
            </a:fld>
            <a:endParaRPr lang="en-GB"/>
          </a:p>
        </p:txBody>
      </p:sp>
    </p:spTree>
    <p:extLst>
      <p:ext uri="{BB962C8B-B14F-4D97-AF65-F5344CB8AC3E}">
        <p14:creationId xmlns:p14="http://schemas.microsoft.com/office/powerpoint/2010/main" val="3597937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15DC3-DC75-5263-1FEA-C904FF817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B352B-97EC-8511-5A6E-04A52C527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63FE6B-5CA3-B3E6-E595-15908587CEBC}"/>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D2B782AD-A659-5A8C-ED47-048DC10388A1}"/>
              </a:ext>
            </a:extLst>
          </p:cNvPr>
          <p:cNvSpPr>
            <a:spLocks noGrp="1"/>
          </p:cNvSpPr>
          <p:nvPr>
            <p:ph type="sldNum" sz="quarter" idx="5"/>
          </p:nvPr>
        </p:nvSpPr>
        <p:spPr/>
        <p:txBody>
          <a:bodyPr/>
          <a:lstStyle/>
          <a:p>
            <a:fld id="{5B43D19E-BFDB-4C92-8EDD-32EDDA8F41DF}" type="slidenum">
              <a:rPr lang="en-GB" smtClean="0"/>
              <a:pPr/>
              <a:t>14</a:t>
            </a:fld>
            <a:endParaRPr lang="en-GB"/>
          </a:p>
        </p:txBody>
      </p:sp>
    </p:spTree>
    <p:extLst>
      <p:ext uri="{BB962C8B-B14F-4D97-AF65-F5344CB8AC3E}">
        <p14:creationId xmlns:p14="http://schemas.microsoft.com/office/powerpoint/2010/main" val="44593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6A864-D0F2-1FC3-6143-7D8CD03461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823C47-7754-330D-28BC-68B77C47B1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A2463-A92F-9D5F-DFF7-8307913012C0}"/>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7EAE4A27-0423-E6FE-B776-EE30DC1A003F}"/>
              </a:ext>
            </a:extLst>
          </p:cNvPr>
          <p:cNvSpPr>
            <a:spLocks noGrp="1"/>
          </p:cNvSpPr>
          <p:nvPr>
            <p:ph type="sldNum" sz="quarter" idx="5"/>
          </p:nvPr>
        </p:nvSpPr>
        <p:spPr/>
        <p:txBody>
          <a:bodyPr/>
          <a:lstStyle/>
          <a:p>
            <a:fld id="{5B43D19E-BFDB-4C92-8EDD-32EDDA8F41DF}" type="slidenum">
              <a:rPr lang="en-GB" smtClean="0"/>
              <a:pPr/>
              <a:t>15</a:t>
            </a:fld>
            <a:endParaRPr lang="en-GB"/>
          </a:p>
        </p:txBody>
      </p:sp>
    </p:spTree>
    <p:extLst>
      <p:ext uri="{BB962C8B-B14F-4D97-AF65-F5344CB8AC3E}">
        <p14:creationId xmlns:p14="http://schemas.microsoft.com/office/powerpoint/2010/main" val="3947637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2FA06-E327-5FC3-D885-67EBE848D6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32BC6-4B35-0A74-2CD5-A5179095AC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EEDE30-8EAE-3119-ED9C-FAF6349EA775}"/>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D0958599-18F2-F8A8-4E80-630625A1FC95}"/>
              </a:ext>
            </a:extLst>
          </p:cNvPr>
          <p:cNvSpPr>
            <a:spLocks noGrp="1"/>
          </p:cNvSpPr>
          <p:nvPr>
            <p:ph type="sldNum" sz="quarter" idx="5"/>
          </p:nvPr>
        </p:nvSpPr>
        <p:spPr/>
        <p:txBody>
          <a:bodyPr/>
          <a:lstStyle/>
          <a:p>
            <a:fld id="{5B43D19E-BFDB-4C92-8EDD-32EDDA8F41DF}" type="slidenum">
              <a:rPr lang="en-GB" smtClean="0"/>
              <a:pPr/>
              <a:t>16</a:t>
            </a:fld>
            <a:endParaRPr lang="en-GB"/>
          </a:p>
        </p:txBody>
      </p:sp>
    </p:spTree>
    <p:extLst>
      <p:ext uri="{BB962C8B-B14F-4D97-AF65-F5344CB8AC3E}">
        <p14:creationId xmlns:p14="http://schemas.microsoft.com/office/powerpoint/2010/main" val="28709452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49E6497-5761-9CB4-7D69-7DD93A7D3AE3}"/>
              </a:ext>
            </a:extLst>
          </p:cNvPr>
          <p:cNvGrpSpPr/>
          <p:nvPr userDrawn="1"/>
        </p:nvGrpSpPr>
        <p:grpSpPr>
          <a:xfrm>
            <a:off x="-1" y="0"/>
            <a:ext cx="12192001" cy="6858000"/>
            <a:chOff x="-1" y="0"/>
            <a:chExt cx="12192001" cy="6858000"/>
          </a:xfrm>
        </p:grpSpPr>
        <p:pic>
          <p:nvPicPr>
            <p:cNvPr id="2" name="Picture 1" descr="A person standing in front of a group of people&#10;&#10;AI-generated content may be incorrect.">
              <a:extLst>
                <a:ext uri="{FF2B5EF4-FFF2-40B4-BE49-F238E27FC236}">
                  <a16:creationId xmlns:a16="http://schemas.microsoft.com/office/drawing/2014/main" id="{8035CD09-C0EB-B54D-BAB3-4FC8F9D18FAD}"/>
                </a:ext>
              </a:extLst>
            </p:cNvPr>
            <p:cNvPicPr>
              <a:picLocks noChangeAspect="1"/>
            </p:cNvPicPr>
            <p:nvPr userDrawn="1"/>
          </p:nvPicPr>
          <p:blipFill>
            <a:blip r:embed="rId2"/>
            <a:srcRect l="1511" t="10524" r="3633" b="9471"/>
            <a:stretch/>
          </p:blipFill>
          <p:spPr>
            <a:xfrm>
              <a:off x="-1" y="0"/>
              <a:ext cx="12192001" cy="6858000"/>
            </a:xfrm>
            <a:prstGeom prst="rect">
              <a:avLst/>
            </a:prstGeom>
          </p:spPr>
        </p:pic>
        <p:sp>
          <p:nvSpPr>
            <p:cNvPr id="6" name="Rectangle 5">
              <a:extLst>
                <a:ext uri="{FF2B5EF4-FFF2-40B4-BE49-F238E27FC236}">
                  <a16:creationId xmlns:a16="http://schemas.microsoft.com/office/drawing/2014/main" id="{4761275B-9DE7-87E0-5931-60590C32D488}"/>
                </a:ext>
              </a:extLst>
            </p:cNvPr>
            <p:cNvSpPr/>
            <p:nvPr userDrawn="1"/>
          </p:nvSpPr>
          <p:spPr>
            <a:xfrm>
              <a:off x="-1" y="0"/>
              <a:ext cx="12192000" cy="6858000"/>
            </a:xfrm>
            <a:prstGeom prst="rect">
              <a:avLst/>
            </a:prstGeom>
            <a:solidFill>
              <a:srgbClr val="1A1A24">
                <a:alpha val="70000"/>
              </a:srgbClr>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IN" sz="2000" dirty="0" err="1">
                <a:solidFill>
                  <a:schemeClr val="tx1"/>
                </a:solidFill>
              </a:endParaRPr>
            </a:p>
          </p:txBody>
        </p:sp>
      </p:grpSp>
      <p:grpSp>
        <p:nvGrpSpPr>
          <p:cNvPr id="5" name="Group 4">
            <a:extLst>
              <a:ext uri="{FF2B5EF4-FFF2-40B4-BE49-F238E27FC236}">
                <a16:creationId xmlns:a16="http://schemas.microsoft.com/office/drawing/2014/main" id="{3D8D2553-DCAF-2D9D-2138-FE4E794B7FFA}"/>
              </a:ext>
            </a:extLst>
          </p:cNvPr>
          <p:cNvGrpSpPr/>
          <p:nvPr userDrawn="1"/>
        </p:nvGrpSpPr>
        <p:grpSpPr>
          <a:xfrm>
            <a:off x="485775" y="6164633"/>
            <a:ext cx="4940935" cy="318770"/>
            <a:chOff x="485775" y="6164633"/>
            <a:chExt cx="4940935" cy="318770"/>
          </a:xfrm>
        </p:grpSpPr>
        <p:sp>
          <p:nvSpPr>
            <p:cNvPr id="297" name="Freeform 296">
              <a:extLst>
                <a:ext uri="{FF2B5EF4-FFF2-40B4-BE49-F238E27FC236}">
                  <a16:creationId xmlns:a16="http://schemas.microsoft.com/office/drawing/2014/main" id="{AD4E5D8B-12B4-19F3-17D4-D12BF368FC85}"/>
                </a:ext>
              </a:extLst>
            </p:cNvPr>
            <p:cNvSpPr/>
            <p:nvPr/>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219789D6-6B07-F2E6-06BE-8CA9DC83E385}"/>
                </a:ext>
              </a:extLst>
            </p:cNvPr>
            <p:cNvSpPr/>
            <p:nvPr/>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9767D4D9-A47B-4020-6B9B-87B081166C85}"/>
              </a:ext>
            </a:extLst>
          </p:cNvPr>
          <p:cNvGrpSpPr/>
          <p:nvPr userDrawn="1"/>
        </p:nvGrpSpPr>
        <p:grpSpPr>
          <a:xfrm>
            <a:off x="485774" y="1291008"/>
            <a:ext cx="5706110" cy="4360545"/>
            <a:chOff x="485774" y="1291008"/>
            <a:chExt cx="5706110" cy="4360545"/>
          </a:xfrm>
        </p:grpSpPr>
        <p:sp>
          <p:nvSpPr>
            <p:cNvPr id="299" name="Freeform 298">
              <a:extLst>
                <a:ext uri="{FF2B5EF4-FFF2-40B4-BE49-F238E27FC236}">
                  <a16:creationId xmlns:a16="http://schemas.microsoft.com/office/drawing/2014/main" id="{70589FC3-4491-BD75-2C16-660DF0B71BBC}"/>
                </a:ext>
              </a:extLst>
            </p:cNvPr>
            <p:cNvSpPr/>
            <p:nvPr/>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293" name="Freeform 292">
              <a:extLst>
                <a:ext uri="{FF2B5EF4-FFF2-40B4-BE49-F238E27FC236}">
                  <a16:creationId xmlns:a16="http://schemas.microsoft.com/office/drawing/2014/main" id="{B00DB918-F11D-F855-5478-ECB25A1AC3D1}"/>
                </a:ext>
              </a:extLst>
            </p:cNvPr>
            <p:cNvSpPr/>
            <p:nvPr/>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a:p>
          </p:txBody>
        </p:sp>
      </p:grpSp>
      <p:sp>
        <p:nvSpPr>
          <p:cNvPr id="274" name="Subtitle 2">
            <a:extLst>
              <a:ext uri="{FF2B5EF4-FFF2-40B4-BE49-F238E27FC236}">
                <a16:creationId xmlns:a16="http://schemas.microsoft.com/office/drawing/2014/main" id="{74103396-CF0A-A808-BF1B-463C3EF7376E}"/>
              </a:ext>
            </a:extLst>
          </p:cNvPr>
          <p:cNvSpPr>
            <a:spLocks noGrp="1"/>
          </p:cNvSpPr>
          <p:nvPr>
            <p:ph type="subTitle" idx="1" hasCustomPrompt="1"/>
          </p:nvPr>
        </p:nvSpPr>
        <p:spPr>
          <a:xfrm>
            <a:off x="889762" y="4440981"/>
            <a:ext cx="4907628" cy="273026"/>
          </a:xfrm>
        </p:spPr>
        <p:txBody>
          <a:bodyPr wrap="square">
            <a:noAutofit/>
          </a:bodyPr>
          <a:lstStyle>
            <a:lvl1pPr marL="0" indent="0" algn="l">
              <a:buNone/>
              <a:defRPr sz="1800">
                <a:latin typeface="EYInterstate" panose="0200050302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75" name="Title 4">
            <a:extLst>
              <a:ext uri="{FF2B5EF4-FFF2-40B4-BE49-F238E27FC236}">
                <a16:creationId xmlns:a16="http://schemas.microsoft.com/office/drawing/2014/main" id="{B57CD4DB-AED0-4F7E-41BA-02CA96598AEC}"/>
              </a:ext>
            </a:extLst>
          </p:cNvPr>
          <p:cNvSpPr>
            <a:spLocks noGrp="1"/>
          </p:cNvSpPr>
          <p:nvPr>
            <p:ph type="title"/>
          </p:nvPr>
        </p:nvSpPr>
        <p:spPr>
          <a:xfrm>
            <a:off x="889762" y="2698752"/>
            <a:ext cx="4906009" cy="1488702"/>
          </a:xfrm>
        </p:spPr>
        <p:txBody>
          <a:bodyPr anchor="t">
            <a:noAutofit/>
          </a:bodyPr>
          <a:lstStyle>
            <a:lvl1pPr>
              <a:defRPr sz="5400" b="1" i="0">
                <a:solidFill>
                  <a:schemeClr val="bg1"/>
                </a:solidFill>
                <a:latin typeface="EYInterstate" panose="02000503020000020004" pitchFamily="2" charset="0"/>
              </a:defRPr>
            </a:lvl1pPr>
          </a:lstStyle>
          <a:p>
            <a:r>
              <a:rPr lang="en-GB" dirty="0"/>
              <a:t>Click to edit Master title</a:t>
            </a:r>
            <a:endParaRPr lang="en-US" dirty="0"/>
          </a:p>
        </p:txBody>
      </p:sp>
      <p:sp>
        <p:nvSpPr>
          <p:cNvPr id="289" name="Text Placeholder 288">
            <a:extLst>
              <a:ext uri="{FF2B5EF4-FFF2-40B4-BE49-F238E27FC236}">
                <a16:creationId xmlns:a16="http://schemas.microsoft.com/office/drawing/2014/main" id="{31D45A6D-135C-8C27-4F13-A3BC79AB3ED3}"/>
              </a:ext>
            </a:extLst>
          </p:cNvPr>
          <p:cNvSpPr>
            <a:spLocks noGrp="1"/>
          </p:cNvSpPr>
          <p:nvPr>
            <p:ph type="body" sz="quarter" idx="10"/>
          </p:nvPr>
        </p:nvSpPr>
        <p:spPr>
          <a:xfrm>
            <a:off x="889762" y="4967534"/>
            <a:ext cx="4906010" cy="276999"/>
          </a:xfrm>
        </p:spPr>
        <p:txBody>
          <a:bodyPr wrap="square">
            <a:spAutoFit/>
          </a:bodyPr>
          <a:lstStyle>
            <a:lvl1pPr marL="0" indent="0">
              <a:buNone/>
              <a:defRPr sz="18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310" name="Group 309">
            <a:extLst>
              <a:ext uri="{FF2B5EF4-FFF2-40B4-BE49-F238E27FC236}">
                <a16:creationId xmlns:a16="http://schemas.microsoft.com/office/drawing/2014/main" id="{CE838069-3AB1-D532-FB66-FDAEA51877B1}"/>
              </a:ext>
            </a:extLst>
          </p:cNvPr>
          <p:cNvGrpSpPr/>
          <p:nvPr userDrawn="1"/>
        </p:nvGrpSpPr>
        <p:grpSpPr bwMode="black">
          <a:xfrm>
            <a:off x="10563224" y="5167683"/>
            <a:ext cx="1219200" cy="1284606"/>
            <a:chOff x="10563224" y="5158158"/>
            <a:chExt cx="1219200" cy="1284606"/>
          </a:xfrm>
        </p:grpSpPr>
        <p:sp>
          <p:nvSpPr>
            <p:cNvPr id="311" name="Freeform 310">
              <a:extLst>
                <a:ext uri="{FF2B5EF4-FFF2-40B4-BE49-F238E27FC236}">
                  <a16:creationId xmlns:a16="http://schemas.microsoft.com/office/drawing/2014/main" id="{E6AE5B0D-79EC-EE9E-636A-1E7D4A6A240A}"/>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8B00C66D-FD9B-3996-472E-1CEF16690026}"/>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spTree>
    <p:extLst>
      <p:ext uri="{BB962C8B-B14F-4D97-AF65-F5344CB8AC3E}">
        <p14:creationId xmlns:p14="http://schemas.microsoft.com/office/powerpoint/2010/main" val="3343363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Frame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F5E0C7-6CC4-C4E1-946D-4BAC78CCDAE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92E27567-DFCD-709F-AF40-B7A340ECC0FE}"/>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AAC690EE-1BB8-29C6-B9D8-2BD7B4AE078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32FFFF"/>
                </a:gs>
              </a:gsLst>
              <a:lin ang="18720000" scaled="0"/>
              <a:tileRect/>
            </a:gradFill>
            <a:ln w="8181" cap="flat">
              <a:noFill/>
              <a:prstDash val="solid"/>
              <a:miter/>
            </a:ln>
          </p:spPr>
          <p:txBody>
            <a:bodyPr rtlCol="0" anchor="ctr"/>
            <a:lstStyle/>
            <a:p>
              <a:pPr lvl="0"/>
              <a:endParaRPr lang="en-US"/>
            </a:p>
          </p:txBody>
        </p:sp>
      </p:grpSp>
    </p:spTree>
    <p:extLst>
      <p:ext uri="{BB962C8B-B14F-4D97-AF65-F5344CB8AC3E}">
        <p14:creationId xmlns:p14="http://schemas.microsoft.com/office/powerpoint/2010/main" val="2432231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Fram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1B9AAE-F698-5F49-FF7D-DB273B1EE18B}"/>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00068369-6C63-44AF-3E4E-30E5F2D1F83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8F7E7875-967C-8167-6219-7AD2981B3A4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32FF"/>
                </a:gs>
                <a:gs pos="100000">
                  <a:srgbClr val="E95023"/>
                </a:gs>
              </a:gsLst>
              <a:lin ang="18720000" scaled="0"/>
              <a:tileRect/>
            </a:gradFill>
            <a:ln w="8181" cap="flat">
              <a:noFill/>
              <a:prstDash val="solid"/>
              <a:miter/>
            </a:ln>
          </p:spPr>
          <p:txBody>
            <a:bodyPr rtlCol="0" anchor="ctr"/>
            <a:lstStyle/>
            <a:p>
              <a:pPr lvl="0"/>
              <a:endParaRPr lang="en-US"/>
            </a:p>
          </p:txBody>
        </p:sp>
      </p:grpSp>
    </p:spTree>
    <p:extLst>
      <p:ext uri="{BB962C8B-B14F-4D97-AF65-F5344CB8AC3E}">
        <p14:creationId xmlns:p14="http://schemas.microsoft.com/office/powerpoint/2010/main" val="2167206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Frame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AFCAD8-0916-AF46-1471-030E4128E25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5" name="Group 4">
            <a:extLst>
              <a:ext uri="{FF2B5EF4-FFF2-40B4-BE49-F238E27FC236}">
                <a16:creationId xmlns:a16="http://schemas.microsoft.com/office/drawing/2014/main" id="{AA89752D-8E95-B790-7077-E6201AB412C3}"/>
              </a:ext>
            </a:extLst>
          </p:cNvPr>
          <p:cNvGrpSpPr/>
          <p:nvPr userDrawn="1"/>
        </p:nvGrpSpPr>
        <p:grpSpPr>
          <a:xfrm>
            <a:off x="485775" y="6164633"/>
            <a:ext cx="4940935" cy="318770"/>
            <a:chOff x="485775" y="6164633"/>
            <a:chExt cx="4940935" cy="318770"/>
          </a:xfrm>
        </p:grpSpPr>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D6FD7948-9E7C-1CE1-F28B-D2D349BB86F0}"/>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C5FD45"/>
                </a:gs>
                <a:gs pos="100000">
                  <a:srgbClr val="80FBFD"/>
                </a:gs>
              </a:gsLst>
              <a:lin ang="18720000" scaled="0"/>
              <a:tileRect/>
            </a:gradFill>
            <a:ln w="8181" cap="flat">
              <a:noFill/>
              <a:prstDash val="solid"/>
              <a:miter/>
            </a:ln>
          </p:spPr>
          <p:txBody>
            <a:bodyPr rtlCol="0" anchor="ctr"/>
            <a:lstStyle/>
            <a:p>
              <a:pPr lvl="0"/>
              <a:endParaRPr lang="en-US"/>
            </a:p>
          </p:txBody>
        </p:sp>
      </p:grpSp>
    </p:spTree>
    <p:extLst>
      <p:ext uri="{BB962C8B-B14F-4D97-AF65-F5344CB8AC3E}">
        <p14:creationId xmlns:p14="http://schemas.microsoft.com/office/powerpoint/2010/main" val="4069312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blurry image of a colorful light&#10;&#10;Description automatically generated">
            <a:extLst>
              <a:ext uri="{FF2B5EF4-FFF2-40B4-BE49-F238E27FC236}">
                <a16:creationId xmlns:a16="http://schemas.microsoft.com/office/drawing/2014/main" id="{388CF986-E6D2-86D0-6501-D59429EAD0A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7F8AD979-8542-1CC7-4CD2-87434D239693}"/>
              </a:ext>
            </a:extLst>
          </p:cNvPr>
          <p:cNvGrpSpPr>
            <a:grpSpLocks noChangeAspect="1"/>
          </p:cNvGrpSpPr>
          <p:nvPr userDrawn="1"/>
        </p:nvGrpSpPr>
        <p:grpSpPr bwMode="black">
          <a:xfrm>
            <a:off x="11369256" y="6276977"/>
            <a:ext cx="346158" cy="355219"/>
            <a:chOff x="7110" y="4004"/>
            <a:chExt cx="191" cy="196"/>
          </a:xfrm>
        </p:grpSpPr>
        <p:sp>
          <p:nvSpPr>
            <p:cNvPr id="10" name="Freeform 5">
              <a:extLst>
                <a:ext uri="{FF2B5EF4-FFF2-40B4-BE49-F238E27FC236}">
                  <a16:creationId xmlns:a16="http://schemas.microsoft.com/office/drawing/2014/main" id="{B723EA5F-F3B9-3E07-4D91-298FB9630071}"/>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6">
              <a:extLst>
                <a:ext uri="{FF2B5EF4-FFF2-40B4-BE49-F238E27FC236}">
                  <a16:creationId xmlns:a16="http://schemas.microsoft.com/office/drawing/2014/main" id="{96D65FFF-23F5-C71D-D9C0-3B03671CE67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2" name="Freeform 7">
              <a:extLst>
                <a:ext uri="{FF2B5EF4-FFF2-40B4-BE49-F238E27FC236}">
                  <a16:creationId xmlns:a16="http://schemas.microsoft.com/office/drawing/2014/main" id="{D0F3E79B-8E5A-665A-83EC-1397ED5D45FF}"/>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2454744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3" name="Picture 12" descr="A blurry image of a colorful light&#10;&#10;Description automatically generated">
            <a:extLst>
              <a:ext uri="{FF2B5EF4-FFF2-40B4-BE49-F238E27FC236}">
                <a16:creationId xmlns:a16="http://schemas.microsoft.com/office/drawing/2014/main" id="{ADC82D1B-1943-B3BC-B7E9-DADF1458A76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grpSp>
        <p:nvGrpSpPr>
          <p:cNvPr id="3" name="Group 4">
            <a:extLst>
              <a:ext uri="{FF2B5EF4-FFF2-40B4-BE49-F238E27FC236}">
                <a16:creationId xmlns:a16="http://schemas.microsoft.com/office/drawing/2014/main" id="{6745C785-317C-4454-FFFA-6B2CE9F46DA9}"/>
              </a:ext>
            </a:extLst>
          </p:cNvPr>
          <p:cNvGrpSpPr>
            <a:grpSpLocks noChangeAspect="1"/>
          </p:cNvGrpSpPr>
          <p:nvPr userDrawn="1"/>
        </p:nvGrpSpPr>
        <p:grpSpPr bwMode="black">
          <a:xfrm>
            <a:off x="11369256" y="6276977"/>
            <a:ext cx="346158" cy="355219"/>
            <a:chOff x="7110" y="4004"/>
            <a:chExt cx="191" cy="196"/>
          </a:xfrm>
        </p:grpSpPr>
        <p:sp>
          <p:nvSpPr>
            <p:cNvPr id="4" name="Freeform 5">
              <a:extLst>
                <a:ext uri="{FF2B5EF4-FFF2-40B4-BE49-F238E27FC236}">
                  <a16:creationId xmlns:a16="http://schemas.microsoft.com/office/drawing/2014/main" id="{8F435021-B5F8-8330-2058-B50B58EB8DA7}"/>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5" name="Freeform 6">
              <a:extLst>
                <a:ext uri="{FF2B5EF4-FFF2-40B4-BE49-F238E27FC236}">
                  <a16:creationId xmlns:a16="http://schemas.microsoft.com/office/drawing/2014/main" id="{3944C984-0640-AAB7-335F-5B3871ABEB47}"/>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6" name="Freeform 7">
              <a:extLst>
                <a:ext uri="{FF2B5EF4-FFF2-40B4-BE49-F238E27FC236}">
                  <a16:creationId xmlns:a16="http://schemas.microsoft.com/office/drawing/2014/main" id="{D4EEEDB6-C2FA-4576-7DA4-4A6C519DDB2A}"/>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7" name="Footer Placeholder 2">
            <a:extLst>
              <a:ext uri="{FF2B5EF4-FFF2-40B4-BE49-F238E27FC236}">
                <a16:creationId xmlns:a16="http://schemas.microsoft.com/office/drawing/2014/main" id="{7C68F5CE-CD79-726D-C1EB-85B50E49AFBB}"/>
              </a:ext>
            </a:extLst>
          </p:cNvPr>
          <p:cNvSpPr txBox="1">
            <a:spLocks/>
          </p:cNvSpPr>
          <p:nvPr userDrawn="1"/>
        </p:nvSpPr>
        <p:spPr>
          <a:xfrm>
            <a:off x="880006" y="6437115"/>
            <a:ext cx="1280160" cy="123111"/>
          </a:xfrm>
          <a:prstGeom prst="rect">
            <a:avLst/>
          </a:prstGeom>
        </p:spPr>
        <p:txBody>
          <a:bodyPr lIns="0" tIns="0" rIns="0" bIns="0">
            <a:spAutoFit/>
          </a:bodyPr>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dirty="0">
                <a:latin typeface="+mn-lt"/>
              </a:rPr>
              <a:t>Form 990 and IRS updates</a:t>
            </a:r>
            <a:endParaRPr lang="en-US" dirty="0">
              <a:latin typeface="+mn-lt"/>
            </a:endParaRPr>
          </a:p>
        </p:txBody>
      </p:sp>
      <p:sp>
        <p:nvSpPr>
          <p:cNvPr id="9" name="Slide Number Placeholder 4">
            <a:extLst>
              <a:ext uri="{FF2B5EF4-FFF2-40B4-BE49-F238E27FC236}">
                <a16:creationId xmlns:a16="http://schemas.microsoft.com/office/drawing/2014/main" id="{CFF29F9F-9331-387D-958B-A895B3DD59BD}"/>
              </a:ext>
            </a:extLst>
          </p:cNvPr>
          <p:cNvSpPr txBox="1">
            <a:spLocks/>
          </p:cNvSpPr>
          <p:nvPr userDrawn="1"/>
        </p:nvSpPr>
        <p:spPr>
          <a:xfrm>
            <a:off x="479425" y="6437115"/>
            <a:ext cx="182880" cy="123111"/>
          </a:xfrm>
          <a:prstGeom prst="rect">
            <a:avLst/>
          </a:prstGeom>
        </p:spPr>
        <p:txBody>
          <a:bodyPr lIns="0" tIns="0" rIns="0" bIns="0">
            <a:spAutoFit/>
          </a:bodyPr>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D5B76411-544C-4F9A-8EDE-9EEB2BD21F95}" type="slidenum">
              <a:rPr lang="en-IN" smtClean="0">
                <a:solidFill>
                  <a:srgbClr val="FFE600"/>
                </a:solidFill>
                <a:latin typeface="+mn-lt"/>
              </a:rPr>
              <a:t>‹#›</a:t>
            </a:fld>
            <a:endParaRPr dirty="0">
              <a:solidFill>
                <a:srgbClr val="FFE600"/>
              </a:solidFill>
              <a:latin typeface="+mn-lt"/>
            </a:endParaRPr>
          </a:p>
        </p:txBody>
      </p:sp>
      <p:sp>
        <p:nvSpPr>
          <p:cNvPr id="10" name="Oval 9">
            <a:extLst>
              <a:ext uri="{FF2B5EF4-FFF2-40B4-BE49-F238E27FC236}">
                <a16:creationId xmlns:a16="http://schemas.microsoft.com/office/drawing/2014/main" id="{6B89F8EC-38EF-6916-8E11-936BC50F2563}"/>
              </a:ext>
            </a:extLst>
          </p:cNvPr>
          <p:cNvSpPr/>
          <p:nvPr userDrawn="1"/>
        </p:nvSpPr>
        <p:spPr>
          <a:xfrm>
            <a:off x="2234725" y="6470568"/>
            <a:ext cx="56205" cy="56205"/>
          </a:xfrm>
          <a:prstGeom prst="ellipse">
            <a:avLst/>
          </a:prstGeom>
          <a:noFill/>
          <a:ln w="12700" cap="flat" cmpd="sng" algn="ctr">
            <a:solidFill>
              <a:srgbClr val="FFE6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IN" sz="2000" dirty="0" err="1">
              <a:solidFill>
                <a:schemeClr val="tx1"/>
              </a:solidFill>
            </a:endParaRPr>
          </a:p>
        </p:txBody>
      </p:sp>
      <p:sp>
        <p:nvSpPr>
          <p:cNvPr id="11" name="Oval 10">
            <a:extLst>
              <a:ext uri="{FF2B5EF4-FFF2-40B4-BE49-F238E27FC236}">
                <a16:creationId xmlns:a16="http://schemas.microsoft.com/office/drawing/2014/main" id="{4CC60421-39ED-14D5-8CB9-DCF78C807F67}"/>
              </a:ext>
            </a:extLst>
          </p:cNvPr>
          <p:cNvSpPr/>
          <p:nvPr userDrawn="1"/>
        </p:nvSpPr>
        <p:spPr>
          <a:xfrm>
            <a:off x="2369485" y="6470568"/>
            <a:ext cx="56205" cy="56205"/>
          </a:xfrm>
          <a:prstGeom prst="ellipse">
            <a:avLst/>
          </a:prstGeom>
          <a:noFill/>
          <a:ln w="12700" cap="flat" cmpd="sng" algn="ctr">
            <a:solidFill>
              <a:srgbClr val="74748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IN" sz="2000" dirty="0" err="1">
              <a:solidFill>
                <a:schemeClr val="tx1"/>
              </a:solidFill>
            </a:endParaRPr>
          </a:p>
        </p:txBody>
      </p:sp>
      <p:sp>
        <p:nvSpPr>
          <p:cNvPr id="12" name="Oval 11">
            <a:extLst>
              <a:ext uri="{FF2B5EF4-FFF2-40B4-BE49-F238E27FC236}">
                <a16:creationId xmlns:a16="http://schemas.microsoft.com/office/drawing/2014/main" id="{D750B01F-4F5D-62F6-773B-4BC8419BC564}"/>
              </a:ext>
            </a:extLst>
          </p:cNvPr>
          <p:cNvSpPr/>
          <p:nvPr userDrawn="1"/>
        </p:nvSpPr>
        <p:spPr>
          <a:xfrm>
            <a:off x="2504245" y="6470568"/>
            <a:ext cx="56205" cy="56205"/>
          </a:xfrm>
          <a:prstGeom prst="ellipse">
            <a:avLst/>
          </a:prstGeom>
          <a:noFill/>
          <a:ln w="12700" cap="flat" cmpd="sng" algn="ctr">
            <a:solidFill>
              <a:srgbClr val="C4C4CD"/>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IN" sz="2000" dirty="0" err="1">
              <a:solidFill>
                <a:schemeClr val="tx1"/>
              </a:solidFill>
            </a:endParaRPr>
          </a:p>
        </p:txBody>
      </p:sp>
    </p:spTree>
    <p:extLst>
      <p:ext uri="{BB962C8B-B14F-4D97-AF65-F5344CB8AC3E}">
        <p14:creationId xmlns:p14="http://schemas.microsoft.com/office/powerpoint/2010/main" val="2638034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A6C92DE9-1F7F-6A8E-389D-FBCE38254AD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4" name="Group 4">
            <a:extLst>
              <a:ext uri="{FF2B5EF4-FFF2-40B4-BE49-F238E27FC236}">
                <a16:creationId xmlns:a16="http://schemas.microsoft.com/office/drawing/2014/main" id="{57078BE8-1131-644C-7B7D-AF8352589CED}"/>
              </a:ext>
            </a:extLst>
          </p:cNvPr>
          <p:cNvGrpSpPr>
            <a:grpSpLocks noChangeAspect="1"/>
          </p:cNvGrpSpPr>
          <p:nvPr userDrawn="1"/>
        </p:nvGrpSpPr>
        <p:grpSpPr bwMode="black">
          <a:xfrm>
            <a:off x="11369256" y="6276977"/>
            <a:ext cx="346158" cy="355219"/>
            <a:chOff x="7110" y="4004"/>
            <a:chExt cx="191" cy="196"/>
          </a:xfrm>
        </p:grpSpPr>
        <p:sp>
          <p:nvSpPr>
            <p:cNvPr id="5" name="Freeform 5">
              <a:extLst>
                <a:ext uri="{FF2B5EF4-FFF2-40B4-BE49-F238E27FC236}">
                  <a16:creationId xmlns:a16="http://schemas.microsoft.com/office/drawing/2014/main" id="{220216D6-2295-E44E-85E9-09102951CDE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6" name="Freeform 6">
              <a:extLst>
                <a:ext uri="{FF2B5EF4-FFF2-40B4-BE49-F238E27FC236}">
                  <a16:creationId xmlns:a16="http://schemas.microsoft.com/office/drawing/2014/main" id="{2D9ECA41-0746-A347-EE2E-AB979CE22546}"/>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7" name="Freeform 7">
              <a:extLst>
                <a:ext uri="{FF2B5EF4-FFF2-40B4-BE49-F238E27FC236}">
                  <a16:creationId xmlns:a16="http://schemas.microsoft.com/office/drawing/2014/main" id="{E09BE7A3-2BBF-30ED-653F-2309F4F46EA2}"/>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1075254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3" name="Picture 12" descr="A blurry image of a rainbow&#10;&#10;Description automatically generated">
            <a:extLst>
              <a:ext uri="{FF2B5EF4-FFF2-40B4-BE49-F238E27FC236}">
                <a16:creationId xmlns:a16="http://schemas.microsoft.com/office/drawing/2014/main" id="{C8E8709F-6A78-59BB-D254-AE4C7F2A57D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7" name="Group 4">
            <a:extLst>
              <a:ext uri="{FF2B5EF4-FFF2-40B4-BE49-F238E27FC236}">
                <a16:creationId xmlns:a16="http://schemas.microsoft.com/office/drawing/2014/main" id="{2C6AFE4F-F119-873B-BC32-65AEE32FEFD8}"/>
              </a:ext>
            </a:extLst>
          </p:cNvPr>
          <p:cNvGrpSpPr>
            <a:grpSpLocks noChangeAspect="1"/>
          </p:cNvGrpSpPr>
          <p:nvPr userDrawn="1"/>
        </p:nvGrpSpPr>
        <p:grpSpPr bwMode="black">
          <a:xfrm>
            <a:off x="11369256" y="6276977"/>
            <a:ext cx="346158" cy="355219"/>
            <a:chOff x="7110" y="4004"/>
            <a:chExt cx="191" cy="196"/>
          </a:xfrm>
        </p:grpSpPr>
        <p:sp>
          <p:nvSpPr>
            <p:cNvPr id="9" name="Freeform 5">
              <a:extLst>
                <a:ext uri="{FF2B5EF4-FFF2-40B4-BE49-F238E27FC236}">
                  <a16:creationId xmlns:a16="http://schemas.microsoft.com/office/drawing/2014/main" id="{86899C81-0230-7DF5-AB36-74267A5BCA0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0" name="Freeform 6">
              <a:extLst>
                <a:ext uri="{FF2B5EF4-FFF2-40B4-BE49-F238E27FC236}">
                  <a16:creationId xmlns:a16="http://schemas.microsoft.com/office/drawing/2014/main" id="{307EDCAF-C8F9-A48B-E23D-CCB6242C740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7">
              <a:extLst>
                <a:ext uri="{FF2B5EF4-FFF2-40B4-BE49-F238E27FC236}">
                  <a16:creationId xmlns:a16="http://schemas.microsoft.com/office/drawing/2014/main" id="{3B13B5A6-630E-F8A8-984B-A65DFBE7468F}"/>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542620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colorful circle on a black background&#10;&#10;Description automatically generated">
            <a:extLst>
              <a:ext uri="{FF2B5EF4-FFF2-40B4-BE49-F238E27FC236}">
                <a16:creationId xmlns:a16="http://schemas.microsoft.com/office/drawing/2014/main" id="{9B1A0959-0F7F-FF84-F8C5-2E76E9D45F4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F288159A-7C48-1C07-50FC-8F7D8559BF61}"/>
              </a:ext>
            </a:extLst>
          </p:cNvPr>
          <p:cNvGrpSpPr>
            <a:grpSpLocks noChangeAspect="1"/>
          </p:cNvGrpSpPr>
          <p:nvPr userDrawn="1"/>
        </p:nvGrpSpPr>
        <p:grpSpPr bwMode="black">
          <a:xfrm>
            <a:off x="11369256" y="6276977"/>
            <a:ext cx="346158" cy="355219"/>
            <a:chOff x="7110" y="4004"/>
            <a:chExt cx="191" cy="196"/>
          </a:xfrm>
        </p:grpSpPr>
        <p:sp>
          <p:nvSpPr>
            <p:cNvPr id="4" name="Freeform 5">
              <a:extLst>
                <a:ext uri="{FF2B5EF4-FFF2-40B4-BE49-F238E27FC236}">
                  <a16:creationId xmlns:a16="http://schemas.microsoft.com/office/drawing/2014/main" id="{F2C5552B-2F76-F2C7-FA60-7AED59B7655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5" name="Freeform 6">
              <a:extLst>
                <a:ext uri="{FF2B5EF4-FFF2-40B4-BE49-F238E27FC236}">
                  <a16:creationId xmlns:a16="http://schemas.microsoft.com/office/drawing/2014/main" id="{E3C4F5CE-6F0C-45EA-8C1B-EA936294D824}"/>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6" name="Freeform 7">
              <a:extLst>
                <a:ext uri="{FF2B5EF4-FFF2-40B4-BE49-F238E27FC236}">
                  <a16:creationId xmlns:a16="http://schemas.microsoft.com/office/drawing/2014/main" id="{4E116A81-3AFB-B9FA-0679-241EC8863055}"/>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909243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36630E4E-7F64-A84B-6022-F16994E9537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305361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2169200"/>
          </a:xfrm>
        </p:spPr>
        <p:txBody>
          <a:bodyPr lIns="0" tIns="0" rIns="0" bIns="0" anchor="b">
            <a:noAutofit/>
          </a:bodyPr>
          <a:lstStyle>
            <a:lvl1pPr marL="0" indent="0">
              <a:lnSpc>
                <a:spcPct val="85000"/>
              </a:lnSpc>
              <a:spcAft>
                <a:spcPts val="0"/>
              </a:spcAft>
              <a:buNone/>
              <a:defRPr kumimoji="0" lang="en-US" sz="16600" b="1" i="0" u="none" strike="noStrike" kern="1200" cap="none" spc="0" normalizeH="0" baseline="0" dirty="0">
                <a:ln>
                  <a:noFill/>
                </a:ln>
                <a:solidFill>
                  <a:srgbClr val="747480">
                    <a:alpha val="50000"/>
                  </a:srgbClr>
                </a:solidFill>
                <a:effectLst/>
                <a:uLnTx/>
                <a:uFillTx/>
                <a:latin typeface="EYInterstate Light" panose="02000506000000020004" pitchFamily="2" charset="0"/>
                <a:ea typeface="+mn-ea"/>
                <a:cs typeface="+mn-cs"/>
              </a:defRPr>
            </a:lvl1pPr>
          </a:lstStyle>
          <a:p>
            <a:pPr marL="0" marR="0" lvl="0" indent="0" algn="l" defTabSz="1007887" rtl="0" eaLnBrk="1" fontAlgn="auto" latinLnBrk="0" hangingPunct="1">
              <a:lnSpc>
                <a:spcPct val="100000"/>
              </a:lnSpc>
              <a:spcBef>
                <a:spcPts val="0"/>
              </a:spcBef>
              <a:spcAft>
                <a:spcPts val="200"/>
              </a:spcAft>
              <a:buClrTx/>
              <a:buSzTx/>
              <a:buFont typeface="Arial" panose="020B0604020202020204" pitchFamily="34" charset="0"/>
              <a:buNone/>
              <a:tabLst/>
              <a:defRPr/>
            </a:pPr>
            <a:r>
              <a:rPr lang="en-GB" dirty="0"/>
              <a:t>00</a:t>
            </a:r>
            <a:endParaRPr lang="en-US" dirty="0"/>
          </a:p>
        </p:txBody>
      </p:sp>
      <p:grpSp>
        <p:nvGrpSpPr>
          <p:cNvPr id="3" name="Group 4">
            <a:extLst>
              <a:ext uri="{FF2B5EF4-FFF2-40B4-BE49-F238E27FC236}">
                <a16:creationId xmlns:a16="http://schemas.microsoft.com/office/drawing/2014/main" id="{E6D21E2B-23D8-463B-2582-9FD3BAC13E59}"/>
              </a:ext>
            </a:extLst>
          </p:cNvPr>
          <p:cNvGrpSpPr>
            <a:grpSpLocks noChangeAspect="1"/>
          </p:cNvGrpSpPr>
          <p:nvPr userDrawn="1"/>
        </p:nvGrpSpPr>
        <p:grpSpPr bwMode="black">
          <a:xfrm>
            <a:off x="11369256" y="6276977"/>
            <a:ext cx="346158" cy="355219"/>
            <a:chOff x="7110" y="4004"/>
            <a:chExt cx="191" cy="196"/>
          </a:xfrm>
        </p:grpSpPr>
        <p:sp>
          <p:nvSpPr>
            <p:cNvPr id="4" name="Freeform 5">
              <a:extLst>
                <a:ext uri="{FF2B5EF4-FFF2-40B4-BE49-F238E27FC236}">
                  <a16:creationId xmlns:a16="http://schemas.microsoft.com/office/drawing/2014/main" id="{8B3BC5D4-40BF-9012-B76B-B4F41BB147C3}"/>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6" name="Freeform 6">
              <a:extLst>
                <a:ext uri="{FF2B5EF4-FFF2-40B4-BE49-F238E27FC236}">
                  <a16:creationId xmlns:a16="http://schemas.microsoft.com/office/drawing/2014/main" id="{CD2350F0-611C-7CB1-8668-F3F06893FDB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7" name="Freeform 7">
              <a:extLst>
                <a:ext uri="{FF2B5EF4-FFF2-40B4-BE49-F238E27FC236}">
                  <a16:creationId xmlns:a16="http://schemas.microsoft.com/office/drawing/2014/main" id="{2693D47D-C136-D277-4DA0-1C66C74DF03C}"/>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2531795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11" name="Picture 10" descr="A blurry image of a rainbow&#10;&#10;Description automatically generated">
            <a:extLst>
              <a:ext uri="{FF2B5EF4-FFF2-40B4-BE49-F238E27FC236}">
                <a16:creationId xmlns:a16="http://schemas.microsoft.com/office/drawing/2014/main" id="{0CF60EBF-BB0E-A13F-6F1D-8E03C5FC39A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3930FFC6-DEA1-5FCD-0ABD-350186ADBF5D}"/>
              </a:ext>
            </a:extLst>
          </p:cNvPr>
          <p:cNvSpPr>
            <a:spLocks noGrp="1"/>
          </p:cNvSpPr>
          <p:nvPr>
            <p:ph type="title" hasCustomPrompt="1"/>
          </p:nvPr>
        </p:nvSpPr>
        <p:spPr>
          <a:xfrm>
            <a:off x="485523" y="369888"/>
            <a:ext cx="3314701" cy="470898"/>
          </a:xfrm>
        </p:spPr>
        <p:txBody>
          <a:bodyPr/>
          <a:lstStyle/>
          <a:p>
            <a:r>
              <a:rPr lang="en-GB" dirty="0"/>
              <a:t>Contents</a:t>
            </a:r>
            <a:endParaRPr lang="en-US" dirty="0"/>
          </a:p>
        </p:txBody>
      </p:sp>
      <p:sp>
        <p:nvSpPr>
          <p:cNvPr id="7" name="Text Placeholder 6">
            <a:extLst>
              <a:ext uri="{FF2B5EF4-FFF2-40B4-BE49-F238E27FC236}">
                <a16:creationId xmlns:a16="http://schemas.microsoft.com/office/drawing/2014/main" id="{7B8AEA00-448F-1217-B10E-ABF6D402B4CB}"/>
              </a:ext>
            </a:extLst>
          </p:cNvPr>
          <p:cNvSpPr>
            <a:spLocks noGrp="1"/>
          </p:cNvSpPr>
          <p:nvPr>
            <p:ph type="body" sz="quarter" idx="15" hasCustomPrompt="1"/>
          </p:nvPr>
        </p:nvSpPr>
        <p:spPr>
          <a:xfrm>
            <a:off x="485775" y="1411287"/>
            <a:ext cx="5099050" cy="4638675"/>
          </a:xfrm>
        </p:spPr>
        <p:txBody>
          <a:bodyPr/>
          <a:lstStyle>
            <a:lvl1pPr>
              <a:defRPr sz="2400"/>
            </a:lvl1pPr>
            <a:lvl2pPr>
              <a:defRPr sz="2400"/>
            </a:lvl2pPr>
            <a:lvl3pPr>
              <a:defRPr sz="2000"/>
            </a:lvl3pPr>
            <a:lvl4pPr>
              <a:defRPr sz="1800"/>
            </a:lvl4pPr>
            <a:lvl5pPr>
              <a:defRPr sz="1800"/>
            </a:lvl5pPr>
          </a:lstStyle>
          <a:p>
            <a:pPr lvl="0"/>
            <a:r>
              <a:rPr lang="en-GB" dirty="0"/>
              <a:t>Introduction text goes here and delete the bullet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6">
            <a:extLst>
              <a:ext uri="{FF2B5EF4-FFF2-40B4-BE49-F238E27FC236}">
                <a16:creationId xmlns:a16="http://schemas.microsoft.com/office/drawing/2014/main" id="{4A244641-8AF5-E5A2-18FB-105E0DDC424F}"/>
              </a:ext>
            </a:extLst>
          </p:cNvPr>
          <p:cNvSpPr>
            <a:spLocks noGrp="1"/>
          </p:cNvSpPr>
          <p:nvPr>
            <p:ph type="body" sz="quarter" idx="21" hasCustomPrompt="1"/>
          </p:nvPr>
        </p:nvSpPr>
        <p:spPr>
          <a:xfrm>
            <a:off x="6099647" y="1411287"/>
            <a:ext cx="5610225" cy="4638675"/>
          </a:xfrm>
        </p:spPr>
        <p:txBody>
          <a:bodyPr/>
          <a:lstStyle>
            <a:lvl1pPr marL="457200" indent="-457200">
              <a:buFont typeface="+mj-lt"/>
              <a:buAutoNum type="arabicPeriod"/>
              <a:defRPr sz="1800"/>
            </a:lvl1pPr>
            <a:lvl2pPr marL="914400" indent="-457200">
              <a:defRPr sz="1600"/>
            </a:lvl2pPr>
            <a:lvl3pPr marL="914400" indent="-457200">
              <a:defRPr sz="1600"/>
            </a:lvl3pPr>
            <a:lvl4pPr marL="914400" indent="-457200">
              <a:defRPr sz="1400"/>
            </a:lvl4pPr>
            <a:lvl5pPr marL="914400" indent="-457200">
              <a:defRPr sz="1400"/>
            </a:lvl5pPr>
          </a:lstStyle>
          <a:p>
            <a:pPr lvl="0"/>
            <a:r>
              <a:rPr lang="en-IN" dirty="0"/>
              <a:t>Section header goes here and to insert page numbers use the tab button on the keyboard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3" name="Group 4">
            <a:extLst>
              <a:ext uri="{FF2B5EF4-FFF2-40B4-BE49-F238E27FC236}">
                <a16:creationId xmlns:a16="http://schemas.microsoft.com/office/drawing/2014/main" id="{A73022D2-B2DD-2636-3681-D4BBDB34288F}"/>
              </a:ext>
            </a:extLst>
          </p:cNvPr>
          <p:cNvGrpSpPr>
            <a:grpSpLocks noChangeAspect="1"/>
          </p:cNvGrpSpPr>
          <p:nvPr userDrawn="1"/>
        </p:nvGrpSpPr>
        <p:grpSpPr bwMode="black">
          <a:xfrm>
            <a:off x="11369256" y="6276977"/>
            <a:ext cx="346158" cy="355219"/>
            <a:chOff x="7110" y="4004"/>
            <a:chExt cx="191" cy="196"/>
          </a:xfrm>
        </p:grpSpPr>
        <p:sp>
          <p:nvSpPr>
            <p:cNvPr id="5" name="Freeform 5">
              <a:extLst>
                <a:ext uri="{FF2B5EF4-FFF2-40B4-BE49-F238E27FC236}">
                  <a16:creationId xmlns:a16="http://schemas.microsoft.com/office/drawing/2014/main" id="{D8FD926C-DD40-4E50-BCB8-5B99D6C74B72}"/>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6" name="Freeform 6">
              <a:extLst>
                <a:ext uri="{FF2B5EF4-FFF2-40B4-BE49-F238E27FC236}">
                  <a16:creationId xmlns:a16="http://schemas.microsoft.com/office/drawing/2014/main" id="{19351E26-728A-9509-F1C9-463C5F0A75C8}"/>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8" name="Freeform 7">
              <a:extLst>
                <a:ext uri="{FF2B5EF4-FFF2-40B4-BE49-F238E27FC236}">
                  <a16:creationId xmlns:a16="http://schemas.microsoft.com/office/drawing/2014/main" id="{D0A07C93-ECC1-F080-CC7F-8E8F73BDCCA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4184434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2">
    <p:spTree>
      <p:nvGrpSpPr>
        <p:cNvPr id="1" name=""/>
        <p:cNvGrpSpPr/>
        <p:nvPr/>
      </p:nvGrpSpPr>
      <p:grpSpPr>
        <a:xfrm>
          <a:off x="0" y="0"/>
          <a:ext cx="0" cy="0"/>
          <a:chOff x="0" y="0"/>
          <a:chExt cx="0" cy="0"/>
        </a:xfrm>
      </p:grpSpPr>
      <p:pic>
        <p:nvPicPr>
          <p:cNvPr id="6" name="Picture 5" descr="A bright light in the dark&#10;&#10;Description automatically generated">
            <a:extLst>
              <a:ext uri="{FF2B5EF4-FFF2-40B4-BE49-F238E27FC236}">
                <a16:creationId xmlns:a16="http://schemas.microsoft.com/office/drawing/2014/main" id="{963FEC0B-473D-E3B8-1E1E-E29DFA66AD1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16" name="Group 15">
            <a:extLst>
              <a:ext uri="{FF2B5EF4-FFF2-40B4-BE49-F238E27FC236}">
                <a16:creationId xmlns:a16="http://schemas.microsoft.com/office/drawing/2014/main" id="{D6511197-B1BA-E6CC-13B8-2DD99B355A04}"/>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1EE8315B-FEB1-CC4D-6FB1-F5D1F2C1EE95}"/>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51C6EC0-0FDE-C123-7424-1752D2374435}"/>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DFB16D98-C784-FAB9-BCBC-EA53480E5BA8}"/>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4788DF65-E85A-7EA9-F2BB-B439D5C7EB16}"/>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B6421F7-1BA7-70C3-4C7B-0694CD3F9A6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E0E8BD61-2DD9-6340-EB16-98CFEA0A221D}"/>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B4038A11-FAB8-DE3A-2D5D-3D1F11925688}"/>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D45E8E5-E623-933A-074B-D3B9860ABECB}"/>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
        <p:nvSpPr>
          <p:cNvPr id="28" name="Subtitle 2">
            <a:extLst>
              <a:ext uri="{FF2B5EF4-FFF2-40B4-BE49-F238E27FC236}">
                <a16:creationId xmlns:a16="http://schemas.microsoft.com/office/drawing/2014/main" id="{4CE2B77E-5DDA-CC5C-A575-69779E57947F}"/>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2C2EB3B4-62C2-DB27-F905-7B5310DF5CFC}"/>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41B1F747-977A-C01C-9182-B92C691E57F0}"/>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spTree>
    <p:extLst>
      <p:ext uri="{BB962C8B-B14F-4D97-AF65-F5344CB8AC3E}">
        <p14:creationId xmlns:p14="http://schemas.microsoft.com/office/powerpoint/2010/main" val="833761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Picture 7" descr="A bright light in the dark&#10;&#10;Description automatically generated">
            <a:extLst>
              <a:ext uri="{FF2B5EF4-FFF2-40B4-BE49-F238E27FC236}">
                <a16:creationId xmlns:a16="http://schemas.microsoft.com/office/drawing/2014/main" id="{C6893964-B096-BBF5-42BC-1EAE055022B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17" name="Text Placeholder 9">
            <a:extLst>
              <a:ext uri="{FF2B5EF4-FFF2-40B4-BE49-F238E27FC236}">
                <a16:creationId xmlns:a16="http://schemas.microsoft.com/office/drawing/2014/main" id="{B9199D71-1BDD-2925-CD92-9B0B3F8439E9}"/>
              </a:ext>
            </a:extLst>
          </p:cNvPr>
          <p:cNvSpPr>
            <a:spLocks noGrp="1"/>
          </p:cNvSpPr>
          <p:nvPr>
            <p:ph type="body" sz="quarter" idx="28" hasCustomPrompt="1"/>
          </p:nvPr>
        </p:nvSpPr>
        <p:spPr>
          <a:xfrm>
            <a:off x="2756521" y="1411287"/>
            <a:ext cx="1873220" cy="2031325"/>
          </a:xfrm>
        </p:spPr>
        <p:txBody>
          <a:bodyPr wrap="square">
            <a:spAutoFit/>
          </a:bodyPr>
          <a:lstStyle>
            <a:lvl1pPr marL="0" indent="0">
              <a:buNone/>
              <a:defRPr sz="13200"/>
            </a:lvl1pPr>
          </a:lstStyle>
          <a:p>
            <a:pPr lvl="0"/>
            <a:r>
              <a:rPr lang="en-GB" dirty="0"/>
              <a:t>0</a:t>
            </a:r>
            <a:endParaRPr lang="en-US" dirty="0"/>
          </a:p>
        </p:txBody>
      </p:sp>
      <p:sp>
        <p:nvSpPr>
          <p:cNvPr id="19" name="Text Placeholder 6">
            <a:extLst>
              <a:ext uri="{FF2B5EF4-FFF2-40B4-BE49-F238E27FC236}">
                <a16:creationId xmlns:a16="http://schemas.microsoft.com/office/drawing/2014/main" id="{F8391354-FDE4-DE4D-8084-A61467B9F410}"/>
              </a:ext>
            </a:extLst>
          </p:cNvPr>
          <p:cNvSpPr>
            <a:spLocks noGrp="1"/>
          </p:cNvSpPr>
          <p:nvPr>
            <p:ph type="body" sz="quarter" idx="29" hasCustomPrompt="1"/>
          </p:nvPr>
        </p:nvSpPr>
        <p:spPr>
          <a:xfrm flipH="1">
            <a:off x="2845421"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0" name="Text Placeholder 9">
            <a:extLst>
              <a:ext uri="{FF2B5EF4-FFF2-40B4-BE49-F238E27FC236}">
                <a16:creationId xmlns:a16="http://schemas.microsoft.com/office/drawing/2014/main" id="{F575A1BC-5BD6-1793-C917-0720FC3DE980}"/>
              </a:ext>
            </a:extLst>
          </p:cNvPr>
          <p:cNvSpPr>
            <a:spLocks noGrp="1"/>
          </p:cNvSpPr>
          <p:nvPr>
            <p:ph type="body" sz="quarter" idx="30" hasCustomPrompt="1"/>
          </p:nvPr>
        </p:nvSpPr>
        <p:spPr>
          <a:xfrm>
            <a:off x="5116419" y="1411287"/>
            <a:ext cx="1873220" cy="2031325"/>
          </a:xfrm>
        </p:spPr>
        <p:txBody>
          <a:bodyPr wrap="square">
            <a:spAutoFit/>
          </a:bodyPr>
          <a:lstStyle>
            <a:lvl1pPr marL="0" indent="0">
              <a:buNone/>
              <a:defRPr sz="13200"/>
            </a:lvl1pPr>
          </a:lstStyle>
          <a:p>
            <a:pPr lvl="0"/>
            <a:r>
              <a:rPr lang="en-GB" dirty="0"/>
              <a:t>0</a:t>
            </a:r>
            <a:endParaRPr lang="en-US" dirty="0"/>
          </a:p>
        </p:txBody>
      </p:sp>
      <p:sp>
        <p:nvSpPr>
          <p:cNvPr id="22" name="Text Placeholder 6">
            <a:extLst>
              <a:ext uri="{FF2B5EF4-FFF2-40B4-BE49-F238E27FC236}">
                <a16:creationId xmlns:a16="http://schemas.microsoft.com/office/drawing/2014/main" id="{F9CBCE1B-3F39-C7B5-CCE2-AE84242E7749}"/>
              </a:ext>
            </a:extLst>
          </p:cNvPr>
          <p:cNvSpPr>
            <a:spLocks noGrp="1"/>
          </p:cNvSpPr>
          <p:nvPr>
            <p:ph type="body" sz="quarter" idx="31" hasCustomPrompt="1"/>
          </p:nvPr>
        </p:nvSpPr>
        <p:spPr>
          <a:xfrm flipH="1">
            <a:off x="5205319"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5" name="Text Placeholder 6">
            <a:extLst>
              <a:ext uri="{FF2B5EF4-FFF2-40B4-BE49-F238E27FC236}">
                <a16:creationId xmlns:a16="http://schemas.microsoft.com/office/drawing/2014/main" id="{814015C2-B8E4-B890-4CD0-F6A3A2052CAC}"/>
              </a:ext>
            </a:extLst>
          </p:cNvPr>
          <p:cNvSpPr>
            <a:spLocks noGrp="1"/>
          </p:cNvSpPr>
          <p:nvPr>
            <p:ph type="body" sz="quarter" idx="33" hasCustomPrompt="1"/>
          </p:nvPr>
        </p:nvSpPr>
        <p:spPr>
          <a:xfrm>
            <a:off x="7565217"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30" name="Text Placeholder 9">
            <a:extLst>
              <a:ext uri="{FF2B5EF4-FFF2-40B4-BE49-F238E27FC236}">
                <a16:creationId xmlns:a16="http://schemas.microsoft.com/office/drawing/2014/main" id="{37959C9A-F406-FB92-6FFF-08F42234CF91}"/>
              </a:ext>
            </a:extLst>
          </p:cNvPr>
          <p:cNvSpPr>
            <a:spLocks noGrp="1"/>
          </p:cNvSpPr>
          <p:nvPr>
            <p:ph type="body" sz="quarter" idx="34" hasCustomPrompt="1"/>
          </p:nvPr>
        </p:nvSpPr>
        <p:spPr>
          <a:xfrm>
            <a:off x="9836214" y="1411287"/>
            <a:ext cx="1873220" cy="2031325"/>
          </a:xfrm>
        </p:spPr>
        <p:txBody>
          <a:bodyPr wrap="square">
            <a:spAutoFit/>
          </a:bodyPr>
          <a:lstStyle>
            <a:lvl1pPr marL="0" indent="0">
              <a:buNone/>
              <a:defRPr sz="13200"/>
            </a:lvl1pPr>
          </a:lstStyle>
          <a:p>
            <a:pPr lvl="0"/>
            <a:r>
              <a:rPr lang="en-GB" dirty="0"/>
              <a:t>0</a:t>
            </a:r>
            <a:endParaRPr lang="en-US" dirty="0"/>
          </a:p>
        </p:txBody>
      </p:sp>
      <p:sp>
        <p:nvSpPr>
          <p:cNvPr id="34" name="Text Placeholder 6">
            <a:extLst>
              <a:ext uri="{FF2B5EF4-FFF2-40B4-BE49-F238E27FC236}">
                <a16:creationId xmlns:a16="http://schemas.microsoft.com/office/drawing/2014/main" id="{BC6A6256-32C1-F83C-4A32-D674785CF1DF}"/>
              </a:ext>
            </a:extLst>
          </p:cNvPr>
          <p:cNvSpPr>
            <a:spLocks noGrp="1"/>
          </p:cNvSpPr>
          <p:nvPr>
            <p:ph type="body" sz="quarter" idx="35" hasCustomPrompt="1"/>
          </p:nvPr>
        </p:nvSpPr>
        <p:spPr>
          <a:xfrm>
            <a:off x="9925114"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 name="Title 1">
            <a:extLst>
              <a:ext uri="{FF2B5EF4-FFF2-40B4-BE49-F238E27FC236}">
                <a16:creationId xmlns:a16="http://schemas.microsoft.com/office/drawing/2014/main" id="{E49EC5F5-14E0-4B05-29E6-E9A059AA1002}"/>
              </a:ext>
            </a:extLst>
          </p:cNvPr>
          <p:cNvSpPr>
            <a:spLocks noGrp="1"/>
          </p:cNvSpPr>
          <p:nvPr>
            <p:ph type="title" hasCustomPrompt="1"/>
          </p:nvPr>
        </p:nvSpPr>
        <p:spPr>
          <a:xfrm>
            <a:off x="485523" y="369888"/>
            <a:ext cx="11224347" cy="470898"/>
          </a:xfrm>
        </p:spPr>
        <p:txBody>
          <a:bodyPr/>
          <a:lstStyle/>
          <a:p>
            <a:r>
              <a:rPr lang="en-GB" dirty="0"/>
              <a:t>Agenda</a:t>
            </a:r>
            <a:endParaRPr lang="en-US" dirty="0"/>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396623" y="1411287"/>
            <a:ext cx="1873220" cy="2031325"/>
          </a:xfrm>
        </p:spPr>
        <p:txBody>
          <a:bodyPr wrap="square">
            <a:spAutoFit/>
          </a:bodyPr>
          <a:lstStyle>
            <a:lvl1pPr marL="0" indent="0">
              <a:buNone/>
              <a:defRPr sz="13200"/>
            </a:lvl1pPr>
          </a:lstStyle>
          <a:p>
            <a:pPr lvl="0"/>
            <a:r>
              <a:rPr lang="en-GB" dirty="0"/>
              <a:t>0</a:t>
            </a:r>
            <a:endParaRPr lang="en-US" dirty="0"/>
          </a:p>
        </p:txBody>
      </p:sp>
      <p:sp>
        <p:nvSpPr>
          <p:cNvPr id="3" name="Text Placeholder 6">
            <a:extLst>
              <a:ext uri="{FF2B5EF4-FFF2-40B4-BE49-F238E27FC236}">
                <a16:creationId xmlns:a16="http://schemas.microsoft.com/office/drawing/2014/main" id="{F78D4931-12A7-7D80-F380-EDF6BE10CA42}"/>
              </a:ext>
            </a:extLst>
          </p:cNvPr>
          <p:cNvSpPr>
            <a:spLocks noGrp="1"/>
          </p:cNvSpPr>
          <p:nvPr>
            <p:ph type="body" sz="quarter" idx="27" hasCustomPrompt="1"/>
          </p:nvPr>
        </p:nvSpPr>
        <p:spPr>
          <a:xfrm>
            <a:off x="485523"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3" name="Text Placeholder 9">
            <a:extLst>
              <a:ext uri="{FF2B5EF4-FFF2-40B4-BE49-F238E27FC236}">
                <a16:creationId xmlns:a16="http://schemas.microsoft.com/office/drawing/2014/main" id="{38D52684-7A0E-2BDF-C56C-F721FED04E3A}"/>
              </a:ext>
            </a:extLst>
          </p:cNvPr>
          <p:cNvSpPr>
            <a:spLocks noGrp="1"/>
          </p:cNvSpPr>
          <p:nvPr>
            <p:ph type="body" sz="quarter" idx="32" hasCustomPrompt="1"/>
          </p:nvPr>
        </p:nvSpPr>
        <p:spPr>
          <a:xfrm>
            <a:off x="7476317" y="1411287"/>
            <a:ext cx="1873220" cy="2031325"/>
          </a:xfrm>
        </p:spPr>
        <p:txBody>
          <a:bodyPr wrap="square">
            <a:spAutoFit/>
          </a:bodyPr>
          <a:lstStyle>
            <a:lvl1pPr marL="0" indent="0">
              <a:buNone/>
              <a:defRPr sz="13200"/>
            </a:lvl1pPr>
          </a:lstStyle>
          <a:p>
            <a:pPr lvl="0"/>
            <a:r>
              <a:rPr lang="en-GB" dirty="0"/>
              <a:t>0</a:t>
            </a:r>
            <a:endParaRPr lang="en-US" dirty="0"/>
          </a:p>
        </p:txBody>
      </p:sp>
      <p:sp>
        <p:nvSpPr>
          <p:cNvPr id="36" name="SmartArt Placeholder 35">
            <a:extLst>
              <a:ext uri="{FF2B5EF4-FFF2-40B4-BE49-F238E27FC236}">
                <a16:creationId xmlns:a16="http://schemas.microsoft.com/office/drawing/2014/main" id="{6D23DAA3-59C7-A352-8728-D157F22D25EF}"/>
              </a:ext>
            </a:extLst>
          </p:cNvPr>
          <p:cNvSpPr>
            <a:spLocks noGrp="1"/>
          </p:cNvSpPr>
          <p:nvPr>
            <p:ph type="dgm" sz="quarter" idx="36" hasCustomPrompt="1"/>
          </p:nvPr>
        </p:nvSpPr>
        <p:spPr>
          <a:xfrm>
            <a:off x="2556050" y="2020781"/>
            <a:ext cx="3600" cy="4030662"/>
          </a:xfrm>
          <a:solidFill>
            <a:schemeClr val="bg1"/>
          </a:solidFill>
        </p:spPr>
        <p:txBody>
          <a:bodyPr/>
          <a:lstStyle>
            <a:lvl1pPr marL="0" indent="0">
              <a:buNone/>
              <a:defRPr/>
            </a:lvl1pPr>
          </a:lstStyle>
          <a:p>
            <a:r>
              <a:rPr lang="en-US" dirty="0"/>
              <a:t> </a:t>
            </a:r>
          </a:p>
        </p:txBody>
      </p:sp>
      <p:sp>
        <p:nvSpPr>
          <p:cNvPr id="37" name="SmartArt Placeholder 35">
            <a:extLst>
              <a:ext uri="{FF2B5EF4-FFF2-40B4-BE49-F238E27FC236}">
                <a16:creationId xmlns:a16="http://schemas.microsoft.com/office/drawing/2014/main" id="{D33DFC67-321E-4CFE-436A-CF6FA96BA7E4}"/>
              </a:ext>
            </a:extLst>
          </p:cNvPr>
          <p:cNvSpPr>
            <a:spLocks noGrp="1"/>
          </p:cNvSpPr>
          <p:nvPr>
            <p:ph type="dgm" sz="quarter" idx="37" hasCustomPrompt="1"/>
          </p:nvPr>
        </p:nvSpPr>
        <p:spPr>
          <a:xfrm flipH="1">
            <a:off x="4915948" y="2020781"/>
            <a:ext cx="3600" cy="4030662"/>
          </a:xfrm>
          <a:solidFill>
            <a:schemeClr val="bg1"/>
          </a:solidFill>
        </p:spPr>
        <p:txBody>
          <a:bodyPr/>
          <a:lstStyle>
            <a:lvl1pPr marL="0" indent="0">
              <a:buNone/>
              <a:defRPr/>
            </a:lvl1pPr>
          </a:lstStyle>
          <a:p>
            <a:r>
              <a:rPr lang="en-US" dirty="0"/>
              <a:t> </a:t>
            </a:r>
          </a:p>
        </p:txBody>
      </p:sp>
      <p:sp>
        <p:nvSpPr>
          <p:cNvPr id="38" name="SmartArt Placeholder 35">
            <a:extLst>
              <a:ext uri="{FF2B5EF4-FFF2-40B4-BE49-F238E27FC236}">
                <a16:creationId xmlns:a16="http://schemas.microsoft.com/office/drawing/2014/main" id="{A43CB924-4778-AEB3-1D6C-5B802CD043B0}"/>
              </a:ext>
            </a:extLst>
          </p:cNvPr>
          <p:cNvSpPr>
            <a:spLocks noGrp="1"/>
          </p:cNvSpPr>
          <p:nvPr>
            <p:ph type="dgm" sz="quarter" idx="38" hasCustomPrompt="1"/>
          </p:nvPr>
        </p:nvSpPr>
        <p:spPr>
          <a:xfrm>
            <a:off x="7275846" y="2020781"/>
            <a:ext cx="3600" cy="4030662"/>
          </a:xfrm>
          <a:solidFill>
            <a:schemeClr val="bg1"/>
          </a:solidFill>
        </p:spPr>
        <p:txBody>
          <a:bodyPr/>
          <a:lstStyle>
            <a:lvl1pPr marL="0" indent="0">
              <a:buNone/>
              <a:defRPr/>
            </a:lvl1pPr>
          </a:lstStyle>
          <a:p>
            <a:r>
              <a:rPr lang="en-US" dirty="0"/>
              <a:t> </a:t>
            </a:r>
          </a:p>
        </p:txBody>
      </p:sp>
      <p:sp>
        <p:nvSpPr>
          <p:cNvPr id="39" name="SmartArt Placeholder 35">
            <a:extLst>
              <a:ext uri="{FF2B5EF4-FFF2-40B4-BE49-F238E27FC236}">
                <a16:creationId xmlns:a16="http://schemas.microsoft.com/office/drawing/2014/main" id="{225723D6-9330-76F1-3F3B-6A582AC1C154}"/>
              </a:ext>
            </a:extLst>
          </p:cNvPr>
          <p:cNvSpPr>
            <a:spLocks noGrp="1"/>
          </p:cNvSpPr>
          <p:nvPr>
            <p:ph type="dgm" sz="quarter" idx="39" hasCustomPrompt="1"/>
          </p:nvPr>
        </p:nvSpPr>
        <p:spPr>
          <a:xfrm>
            <a:off x="9635744" y="2020781"/>
            <a:ext cx="3600" cy="4030662"/>
          </a:xfrm>
          <a:solidFill>
            <a:schemeClr val="bg1"/>
          </a:solidFill>
        </p:spPr>
        <p:txBody>
          <a:bodyPr/>
          <a:lstStyle>
            <a:lvl1pPr marL="0" indent="0">
              <a:buNone/>
              <a:defRPr/>
            </a:lvl1pPr>
          </a:lstStyle>
          <a:p>
            <a:r>
              <a:rPr lang="en-US" dirty="0"/>
              <a:t> </a:t>
            </a:r>
          </a:p>
        </p:txBody>
      </p:sp>
      <p:grpSp>
        <p:nvGrpSpPr>
          <p:cNvPr id="4" name="Group 4">
            <a:extLst>
              <a:ext uri="{FF2B5EF4-FFF2-40B4-BE49-F238E27FC236}">
                <a16:creationId xmlns:a16="http://schemas.microsoft.com/office/drawing/2014/main" id="{50C160A0-AEF4-BAD8-6504-E35190D5CB12}"/>
              </a:ext>
            </a:extLst>
          </p:cNvPr>
          <p:cNvGrpSpPr>
            <a:grpSpLocks noChangeAspect="1"/>
          </p:cNvGrpSpPr>
          <p:nvPr userDrawn="1"/>
        </p:nvGrpSpPr>
        <p:grpSpPr bwMode="black">
          <a:xfrm>
            <a:off x="11369256" y="6276977"/>
            <a:ext cx="346158" cy="355219"/>
            <a:chOff x="7110" y="4004"/>
            <a:chExt cx="191" cy="196"/>
          </a:xfrm>
        </p:grpSpPr>
        <p:sp>
          <p:nvSpPr>
            <p:cNvPr id="5" name="Freeform 5">
              <a:extLst>
                <a:ext uri="{FF2B5EF4-FFF2-40B4-BE49-F238E27FC236}">
                  <a16:creationId xmlns:a16="http://schemas.microsoft.com/office/drawing/2014/main" id="{5DA69780-18D0-1E72-3710-13A43F7DFB89}"/>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6" name="Freeform 6">
              <a:extLst>
                <a:ext uri="{FF2B5EF4-FFF2-40B4-BE49-F238E27FC236}">
                  <a16:creationId xmlns:a16="http://schemas.microsoft.com/office/drawing/2014/main" id="{54484328-C792-A860-CDFD-BA313DD33A0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7" name="Freeform 7">
              <a:extLst>
                <a:ext uri="{FF2B5EF4-FFF2-40B4-BE49-F238E27FC236}">
                  <a16:creationId xmlns:a16="http://schemas.microsoft.com/office/drawing/2014/main" id="{D5EBE5EB-0645-4239-3BCA-1448D66CEA58}"/>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960033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2" name="Group 4">
            <a:extLst>
              <a:ext uri="{FF2B5EF4-FFF2-40B4-BE49-F238E27FC236}">
                <a16:creationId xmlns:a16="http://schemas.microsoft.com/office/drawing/2014/main" id="{0F186386-DEF4-429C-B2EF-EDFB90967DAD}"/>
              </a:ext>
            </a:extLst>
          </p:cNvPr>
          <p:cNvGrpSpPr>
            <a:grpSpLocks noChangeAspect="1"/>
          </p:cNvGrpSpPr>
          <p:nvPr userDrawn="1"/>
        </p:nvGrpSpPr>
        <p:grpSpPr bwMode="black">
          <a:xfrm>
            <a:off x="11369256" y="6276977"/>
            <a:ext cx="346158" cy="355219"/>
            <a:chOff x="7110" y="4004"/>
            <a:chExt cx="191" cy="196"/>
          </a:xfrm>
        </p:grpSpPr>
        <p:sp>
          <p:nvSpPr>
            <p:cNvPr id="3" name="Freeform 5">
              <a:extLst>
                <a:ext uri="{FF2B5EF4-FFF2-40B4-BE49-F238E27FC236}">
                  <a16:creationId xmlns:a16="http://schemas.microsoft.com/office/drawing/2014/main" id="{9F2E5EAA-5A57-323C-4CE9-B38C55655F5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4" name="Freeform 6">
              <a:extLst>
                <a:ext uri="{FF2B5EF4-FFF2-40B4-BE49-F238E27FC236}">
                  <a16:creationId xmlns:a16="http://schemas.microsoft.com/office/drawing/2014/main" id="{FA3FEC59-A6D2-AAEA-7A78-7E2C9DF3F9A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5" name="Freeform 7">
              <a:extLst>
                <a:ext uri="{FF2B5EF4-FFF2-40B4-BE49-F238E27FC236}">
                  <a16:creationId xmlns:a16="http://schemas.microsoft.com/office/drawing/2014/main" id="{11C0BD38-74F5-FA1F-D893-B4908B574AD8}"/>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3421587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 Statement 2">
    <p:spTree>
      <p:nvGrpSpPr>
        <p:cNvPr id="1" name=""/>
        <p:cNvGrpSpPr/>
        <p:nvPr/>
      </p:nvGrpSpPr>
      <p:grpSpPr>
        <a:xfrm>
          <a:off x="0" y="0"/>
          <a:ext cx="0" cy="0"/>
          <a:chOff x="0" y="0"/>
          <a:chExt cx="0" cy="0"/>
        </a:xfrm>
      </p:grpSpPr>
      <p:pic>
        <p:nvPicPr>
          <p:cNvPr id="8" name="Picture 7" descr="A blurry image of a colorful light&#10;&#10;Description automatically generated">
            <a:extLst>
              <a:ext uri="{FF2B5EF4-FFF2-40B4-BE49-F238E27FC236}">
                <a16:creationId xmlns:a16="http://schemas.microsoft.com/office/drawing/2014/main" id="{BFF9BC5C-A44C-B902-3ACE-C29AC4CE3E4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2" name="Group 4">
            <a:extLst>
              <a:ext uri="{FF2B5EF4-FFF2-40B4-BE49-F238E27FC236}">
                <a16:creationId xmlns:a16="http://schemas.microsoft.com/office/drawing/2014/main" id="{1324BCF6-C0B1-532B-B6E2-3580B77ACBE1}"/>
              </a:ext>
            </a:extLst>
          </p:cNvPr>
          <p:cNvGrpSpPr>
            <a:grpSpLocks noChangeAspect="1"/>
          </p:cNvGrpSpPr>
          <p:nvPr userDrawn="1"/>
        </p:nvGrpSpPr>
        <p:grpSpPr bwMode="black">
          <a:xfrm>
            <a:off x="11369256" y="6276977"/>
            <a:ext cx="346158" cy="355219"/>
            <a:chOff x="7110" y="4004"/>
            <a:chExt cx="191" cy="196"/>
          </a:xfrm>
        </p:grpSpPr>
        <p:sp>
          <p:nvSpPr>
            <p:cNvPr id="3" name="Freeform 5">
              <a:extLst>
                <a:ext uri="{FF2B5EF4-FFF2-40B4-BE49-F238E27FC236}">
                  <a16:creationId xmlns:a16="http://schemas.microsoft.com/office/drawing/2014/main" id="{EF5B4281-B0DF-AD52-98E4-B128D4D4FB3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4" name="Freeform 6">
              <a:extLst>
                <a:ext uri="{FF2B5EF4-FFF2-40B4-BE49-F238E27FC236}">
                  <a16:creationId xmlns:a16="http://schemas.microsoft.com/office/drawing/2014/main" id="{AA52232D-F904-DE89-5355-E89CEC0F0FD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5" name="Freeform 7">
              <a:extLst>
                <a:ext uri="{FF2B5EF4-FFF2-40B4-BE49-F238E27FC236}">
                  <a16:creationId xmlns:a16="http://schemas.microsoft.com/office/drawing/2014/main" id="{9407D765-2B05-05B5-F0A6-3DD817D58564}"/>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1302836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dirty="0"/>
              <a:t>Click to edit Master title style</a:t>
            </a:r>
            <a:endParaRPr lang="en-US" dirty="0"/>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a:defRPr sz="1600"/>
            </a:lvl1pPr>
            <a:lvl2pPr>
              <a:defRPr sz="1600"/>
            </a:lvl2pPr>
            <a:lvl3pPr>
              <a:defRPr sz="14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3" name="Straight Connector 2">
            <a:extLst>
              <a:ext uri="{FF2B5EF4-FFF2-40B4-BE49-F238E27FC236}">
                <a16:creationId xmlns:a16="http://schemas.microsoft.com/office/drawing/2014/main" id="{02449C0B-6817-4C56-22B0-0E44251E3737}"/>
              </a:ext>
            </a:extLst>
          </p:cNvPr>
          <p:cNvCxnSpPr>
            <a:cxnSpLocks/>
          </p:cNvCxnSpPr>
          <p:nvPr userDrawn="1"/>
        </p:nvCxnSpPr>
        <p:spPr>
          <a:xfrm>
            <a:off x="483827" y="1041026"/>
            <a:ext cx="11224800" cy="0"/>
          </a:xfrm>
          <a:prstGeom prst="line">
            <a:avLst/>
          </a:prstGeom>
          <a:ln w="762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722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lvl1pPr>
              <a:defRPr sz="2400"/>
            </a:lvl1pPr>
          </a:lstStyle>
          <a:p>
            <a:r>
              <a:rPr lang="en-GB" dirty="0"/>
              <a:t>Click to edit Master title style</a:t>
            </a:r>
            <a:endParaRPr lang="en-US" dirty="0"/>
          </a:p>
        </p:txBody>
      </p:sp>
      <p:cxnSp>
        <p:nvCxnSpPr>
          <p:cNvPr id="6" name="Straight Connector 5">
            <a:extLst>
              <a:ext uri="{FF2B5EF4-FFF2-40B4-BE49-F238E27FC236}">
                <a16:creationId xmlns:a16="http://schemas.microsoft.com/office/drawing/2014/main" id="{B3150B4E-A986-FE36-50BB-FC515CBAA719}"/>
              </a:ext>
            </a:extLst>
          </p:cNvPr>
          <p:cNvCxnSpPr>
            <a:cxnSpLocks/>
          </p:cNvCxnSpPr>
          <p:nvPr userDrawn="1"/>
        </p:nvCxnSpPr>
        <p:spPr>
          <a:xfrm>
            <a:off x="483826" y="1096781"/>
            <a:ext cx="914400" cy="0"/>
          </a:xfrm>
          <a:prstGeom prst="line">
            <a:avLst/>
          </a:prstGeom>
          <a:ln w="38100" cap="flat" cmpd="sng" algn="ctr">
            <a:solidFill>
              <a:schemeClr val="tx2">
                <a:lumMod val="10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074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41769"/>
            <a:ext cx="11224347" cy="494844"/>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lvl1pPr>
              <a:defRPr sz="1600"/>
            </a:lvl1pPr>
            <a:lvl2pPr>
              <a:defRPr sz="1600"/>
            </a:lvl2pPr>
            <a:lvl3pPr>
              <a:defRPr sz="14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lvl1pPr marL="252000" indent="-252000">
              <a:defRPr lang="en-GB" sz="1600" kern="1200" dirty="0">
                <a:solidFill>
                  <a:schemeClr val="bg1"/>
                </a:solidFill>
                <a:latin typeface="+mn-lt"/>
                <a:ea typeface="+mn-ea"/>
                <a:cs typeface="+mn-cs"/>
              </a:defRPr>
            </a:lvl1pPr>
            <a:lvl2pPr marL="504000" indent="-252000">
              <a:defRPr lang="en-GB" sz="1600" kern="1200" dirty="0">
                <a:solidFill>
                  <a:schemeClr val="bg1"/>
                </a:solidFill>
                <a:latin typeface="+mn-lt"/>
                <a:ea typeface="+mn-ea"/>
                <a:cs typeface="+mn-cs"/>
              </a:defRPr>
            </a:lvl2pPr>
            <a:lvl3pPr marL="756000" indent="-252000">
              <a:defRPr lang="en-GB" sz="1400" kern="1200" dirty="0">
                <a:solidFill>
                  <a:schemeClr val="bg1"/>
                </a:solidFill>
                <a:latin typeface="+mn-lt"/>
                <a:ea typeface="+mn-ea"/>
                <a:cs typeface="+mn-cs"/>
              </a:defRPr>
            </a:lvl3pPr>
            <a:lvl4pPr marL="1008000" indent="-252000">
              <a:defRPr lang="en-GB" sz="1200" kern="1200" dirty="0">
                <a:solidFill>
                  <a:schemeClr val="bg1"/>
                </a:solidFill>
                <a:latin typeface="+mn-lt"/>
                <a:ea typeface="+mn-ea"/>
                <a:cs typeface="+mn-cs"/>
              </a:defRPr>
            </a:lvl4pPr>
            <a:lvl5pPr marL="1260000" indent="-252000">
              <a:defRPr lang="en-US" sz="1200" kern="1200" dirty="0">
                <a:solidFill>
                  <a:schemeClr val="bg1"/>
                </a:solidFill>
                <a:latin typeface="+mn-lt"/>
                <a:ea typeface="+mn-ea"/>
                <a:cs typeface="+mn-cs"/>
              </a:defRPr>
            </a:lvl5pPr>
          </a:lstStyle>
          <a:p>
            <a:pPr marL="252000" lvl="0" indent="-252000" algn="l" defTabSz="914400" rtl="0" eaLnBrk="1" latinLnBrk="0" hangingPunct="1">
              <a:spcBef>
                <a:spcPts val="400"/>
              </a:spcBef>
              <a:spcAft>
                <a:spcPts val="400"/>
              </a:spcAft>
              <a:buClr>
                <a:schemeClr val="tx2"/>
              </a:buClr>
              <a:buSzPct val="100000"/>
              <a:buFont typeface="Wingdings" pitchFamily="2" charset="2"/>
              <a:buChar char="§"/>
            </a:pPr>
            <a:r>
              <a:rPr lang="en-GB" dirty="0"/>
              <a:t>Click to edit Master text styles</a:t>
            </a:r>
          </a:p>
          <a:p>
            <a:pPr marL="504000" lvl="1" indent="-252000" algn="l" defTabSz="914400" rtl="0" eaLnBrk="1" latinLnBrk="0" hangingPunct="1">
              <a:spcBef>
                <a:spcPts val="400"/>
              </a:spcBef>
              <a:spcAft>
                <a:spcPts val="400"/>
              </a:spcAft>
              <a:buClr>
                <a:schemeClr val="tx2"/>
              </a:buClr>
              <a:buSzPct val="100000"/>
              <a:buFont typeface="Wingdings" pitchFamily="2" charset="2"/>
              <a:buChar char="§"/>
            </a:pPr>
            <a:r>
              <a:rPr lang="en-GB" dirty="0"/>
              <a:t>Second level</a:t>
            </a:r>
          </a:p>
          <a:p>
            <a:pPr marL="756000" lvl="2" indent="-252000" algn="l" defTabSz="914400" rtl="0" eaLnBrk="1" latinLnBrk="0" hangingPunct="1">
              <a:spcBef>
                <a:spcPts val="0"/>
              </a:spcBef>
              <a:spcAft>
                <a:spcPts val="600"/>
              </a:spcAft>
              <a:buClr>
                <a:schemeClr val="tx2"/>
              </a:buClr>
              <a:buSzPct val="100000"/>
              <a:buFont typeface="Wingdings" pitchFamily="2" charset="2"/>
              <a:buChar char="§"/>
            </a:pPr>
            <a:r>
              <a:rPr lang="en-GB" dirty="0"/>
              <a:t>Third level</a:t>
            </a:r>
          </a:p>
          <a:p>
            <a:pPr marL="1008000" lvl="3" indent="-252000" algn="l" defTabSz="914400" rtl="0" eaLnBrk="1" latinLnBrk="0" hangingPunct="1">
              <a:spcBef>
                <a:spcPts val="0"/>
              </a:spcBef>
              <a:spcAft>
                <a:spcPts val="400"/>
              </a:spcAft>
              <a:buClr>
                <a:schemeClr val="tx2"/>
              </a:buClr>
              <a:buSzPct val="100000"/>
              <a:buFont typeface="Wingdings" pitchFamily="2" charset="2"/>
              <a:buChar char="§"/>
            </a:pPr>
            <a:r>
              <a:rPr lang="en-GB" dirty="0"/>
              <a:t>Fourth level</a:t>
            </a:r>
          </a:p>
          <a:p>
            <a:pPr marL="1260000" lvl="4" indent="-252000" algn="l" defTabSz="914400" rtl="0" eaLnBrk="1" latinLnBrk="0" hangingPunct="1">
              <a:spcBef>
                <a:spcPts val="0"/>
              </a:spcBef>
              <a:spcAft>
                <a:spcPts val="400"/>
              </a:spcAft>
              <a:buClr>
                <a:schemeClr val="tx2"/>
              </a:buClr>
              <a:buSzPct val="100000"/>
              <a:buFont typeface="Wingdings" pitchFamily="2" charset="2"/>
              <a:buChar char="§"/>
            </a:pPr>
            <a:r>
              <a:rPr lang="en-GB" dirty="0"/>
              <a:t>Fifth level</a:t>
            </a:r>
            <a:endParaRPr lang="en-US" dirty="0"/>
          </a:p>
        </p:txBody>
      </p:sp>
      <p:cxnSp>
        <p:nvCxnSpPr>
          <p:cNvPr id="3" name="Straight Connector 2">
            <a:extLst>
              <a:ext uri="{FF2B5EF4-FFF2-40B4-BE49-F238E27FC236}">
                <a16:creationId xmlns:a16="http://schemas.microsoft.com/office/drawing/2014/main" id="{84306718-9725-46A6-39C4-3D879B2CB97C}"/>
              </a:ext>
            </a:extLst>
          </p:cNvPr>
          <p:cNvCxnSpPr>
            <a:cxnSpLocks/>
          </p:cNvCxnSpPr>
          <p:nvPr userDrawn="1"/>
        </p:nvCxnSpPr>
        <p:spPr>
          <a:xfrm>
            <a:off x="483827" y="1041026"/>
            <a:ext cx="11224800" cy="0"/>
          </a:xfrm>
          <a:prstGeom prst="line">
            <a:avLst/>
          </a:prstGeom>
          <a:ln w="762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567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sz="1600" dirty="0"/>
            </a:lvl1pPr>
            <a:lvl2pPr>
              <a:defRPr lang="en-GB" dirty="0"/>
            </a:lvl2pPr>
            <a:lvl3pPr>
              <a:defRPr lang="en-GB" dirty="0"/>
            </a:lvl3pPr>
            <a:lvl4pPr>
              <a:defRPr lang="en-GB" sz="1200"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defRPr lang="en-GB" dirty="0"/>
            </a:lvl1pPr>
            <a:lvl2pPr>
              <a:defRPr lang="en-GB" dirty="0"/>
            </a:lvl2pPr>
            <a:lvl3pPr>
              <a:defRPr lang="en-GB" dirty="0"/>
            </a:lvl3pPr>
            <a:lvl4pPr>
              <a:defRPr lang="en-GB" sz="1200"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sz="1200"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cxnSp>
        <p:nvCxnSpPr>
          <p:cNvPr id="2" name="Straight Connector 1">
            <a:extLst>
              <a:ext uri="{FF2B5EF4-FFF2-40B4-BE49-F238E27FC236}">
                <a16:creationId xmlns:a16="http://schemas.microsoft.com/office/drawing/2014/main" id="{18DFB1CC-C3A1-32B5-E360-CC8DEAAD1E6A}"/>
              </a:ext>
            </a:extLst>
          </p:cNvPr>
          <p:cNvCxnSpPr>
            <a:cxnSpLocks/>
          </p:cNvCxnSpPr>
          <p:nvPr userDrawn="1"/>
        </p:nvCxnSpPr>
        <p:spPr>
          <a:xfrm>
            <a:off x="483827" y="1041026"/>
            <a:ext cx="11224800" cy="0"/>
          </a:xfrm>
          <a:prstGeom prst="line">
            <a:avLst/>
          </a:prstGeom>
          <a:ln w="762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910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41768"/>
            <a:ext cx="11224347" cy="49484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2" name="Straight Connector 1">
            <a:extLst>
              <a:ext uri="{FF2B5EF4-FFF2-40B4-BE49-F238E27FC236}">
                <a16:creationId xmlns:a16="http://schemas.microsoft.com/office/drawing/2014/main" id="{A44FEE5C-5E65-E04A-88F0-B916BFFCE517}"/>
              </a:ext>
            </a:extLst>
          </p:cNvPr>
          <p:cNvCxnSpPr>
            <a:cxnSpLocks/>
          </p:cNvCxnSpPr>
          <p:nvPr userDrawn="1"/>
        </p:nvCxnSpPr>
        <p:spPr>
          <a:xfrm>
            <a:off x="483827" y="1041026"/>
            <a:ext cx="11224800" cy="0"/>
          </a:xfrm>
          <a:prstGeom prst="line">
            <a:avLst/>
          </a:prstGeom>
          <a:ln w="762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745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41768"/>
            <a:ext cx="11224347" cy="49484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8" name="Straight Connector 7">
            <a:extLst>
              <a:ext uri="{FF2B5EF4-FFF2-40B4-BE49-F238E27FC236}">
                <a16:creationId xmlns:a16="http://schemas.microsoft.com/office/drawing/2014/main" id="{3B239758-B137-03FE-108F-895253F88AE9}"/>
              </a:ext>
            </a:extLst>
          </p:cNvPr>
          <p:cNvCxnSpPr>
            <a:cxnSpLocks/>
          </p:cNvCxnSpPr>
          <p:nvPr userDrawn="1"/>
        </p:nvCxnSpPr>
        <p:spPr>
          <a:xfrm>
            <a:off x="483827" y="1041026"/>
            <a:ext cx="11224800" cy="0"/>
          </a:xfrm>
          <a:prstGeom prst="line">
            <a:avLst/>
          </a:prstGeom>
          <a:ln w="762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76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41768"/>
            <a:ext cx="11224347" cy="494845"/>
          </a:xfrm>
        </p:spPr>
        <p:txBody>
          <a:bodyPr/>
          <a:lstStyle/>
          <a:p>
            <a:r>
              <a:rPr lang="en-GB"/>
              <a:t>Click to edit Master title style</a:t>
            </a:r>
            <a:endParaRPr lang="en-US"/>
          </a:p>
        </p:txBody>
      </p:sp>
    </p:spTree>
    <p:extLst>
      <p:ext uri="{BB962C8B-B14F-4D97-AF65-F5344CB8AC3E}">
        <p14:creationId xmlns:p14="http://schemas.microsoft.com/office/powerpoint/2010/main" val="2107988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76F31E31-25A6-21A9-5DF2-0E1AA48A3DF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195E5ED2-D1BB-AC6E-BF6A-D4BD239F1FE9}"/>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51D43938-5757-1C8A-B3BA-59EC353FB6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a:p>
          </p:txBody>
        </p:sp>
      </p:grpSp>
    </p:spTree>
    <p:extLst>
      <p:ext uri="{BB962C8B-B14F-4D97-AF65-F5344CB8AC3E}">
        <p14:creationId xmlns:p14="http://schemas.microsoft.com/office/powerpoint/2010/main" val="220510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1411289"/>
            <a:ext cx="5610479" cy="4638673"/>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a:p>
        </p:txBody>
      </p:sp>
      <p:sp>
        <p:nvSpPr>
          <p:cNvPr id="2" name="Title 1">
            <a:extLst>
              <a:ext uri="{FF2B5EF4-FFF2-40B4-BE49-F238E27FC236}">
                <a16:creationId xmlns:a16="http://schemas.microsoft.com/office/drawing/2014/main" id="{9B88C567-2561-2AD2-63FE-0886450DCC49}"/>
              </a:ext>
            </a:extLst>
          </p:cNvPr>
          <p:cNvSpPr>
            <a:spLocks noGrp="1"/>
          </p:cNvSpPr>
          <p:nvPr>
            <p:ph type="title"/>
          </p:nvPr>
        </p:nvSpPr>
        <p:spPr>
          <a:xfrm>
            <a:off x="485523" y="341768"/>
            <a:ext cx="5610477" cy="49484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344043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8389938" y="0"/>
            <a:ext cx="3802061" cy="6858000"/>
          </a:xfrm>
        </p:spPr>
        <p:txBody>
          <a:bodyPr/>
          <a:lstStyle/>
          <a:p>
            <a:endParaRPr lang="en-US"/>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4309277"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79361665-A619-0AEE-E8F0-5711C7980200}"/>
              </a:ext>
            </a:extLst>
          </p:cNvPr>
          <p:cNvSpPr>
            <a:spLocks noGrp="1"/>
          </p:cNvSpPr>
          <p:nvPr>
            <p:ph type="title"/>
          </p:nvPr>
        </p:nvSpPr>
        <p:spPr>
          <a:xfrm>
            <a:off x="485523" y="341768"/>
            <a:ext cx="7394953" cy="49484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1063549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9155113" y="0"/>
            <a:ext cx="3036886" cy="6858000"/>
          </a:xfrm>
        </p:spPr>
        <p:txBody>
          <a:bodyPr/>
          <a:lstStyle/>
          <a:p>
            <a:endParaRPr lang="en-US"/>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3302078"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2">
            <a:extLst>
              <a:ext uri="{FF2B5EF4-FFF2-40B4-BE49-F238E27FC236}">
                <a16:creationId xmlns:a16="http://schemas.microsoft.com/office/drawing/2014/main" id="{E8468690-9C07-32F0-8029-E127A361B770}"/>
              </a:ext>
            </a:extLst>
          </p:cNvPr>
          <p:cNvSpPr>
            <a:spLocks noGrp="1"/>
          </p:cNvSpPr>
          <p:nvPr>
            <p:ph idx="31"/>
          </p:nvPr>
        </p:nvSpPr>
        <p:spPr>
          <a:xfrm>
            <a:off x="6118634"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34452E42-0F44-3CC2-78EC-9EE78A1B18DF}"/>
              </a:ext>
            </a:extLst>
          </p:cNvPr>
          <p:cNvSpPr>
            <a:spLocks noGrp="1"/>
          </p:cNvSpPr>
          <p:nvPr>
            <p:ph type="title"/>
          </p:nvPr>
        </p:nvSpPr>
        <p:spPr>
          <a:xfrm>
            <a:off x="485524" y="341768"/>
            <a:ext cx="8181910" cy="494845"/>
          </a:xfrm>
        </p:spPr>
        <p:txBody>
          <a:bodyPr/>
          <a:lstStyle/>
          <a:p>
            <a:r>
              <a:rPr lang="en-GB"/>
              <a:t>Click to edit Master title style</a:t>
            </a:r>
            <a:endParaRPr lang="en-US"/>
          </a:p>
        </p:txBody>
      </p:sp>
    </p:spTree>
    <p:extLst>
      <p:ext uri="{BB962C8B-B14F-4D97-AF65-F5344CB8AC3E}">
        <p14:creationId xmlns:p14="http://schemas.microsoft.com/office/powerpoint/2010/main" val="1927868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41768"/>
            <a:ext cx="11224347" cy="494845"/>
          </a:xfrm>
        </p:spPr>
        <p:txBody>
          <a:bodyPr/>
          <a:lstStyle/>
          <a:p>
            <a:r>
              <a:rPr lang="en-GB"/>
              <a:t>Click to edit Master title style</a:t>
            </a:r>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44391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45396"/>
            <a:ext cx="11224347" cy="470898"/>
          </a:xfrm>
        </p:spPr>
        <p:txBody>
          <a:bodyPr/>
          <a:lstStyle/>
          <a:p>
            <a:r>
              <a:rPr lang="en-GB"/>
              <a:t>Click to edit Master title style</a:t>
            </a:r>
            <a:endParaRPr lang="en-US"/>
          </a:p>
        </p:txBody>
      </p:sp>
      <p:sp>
        <p:nvSpPr>
          <p:cNvPr id="8" name="Text Placeholder 9">
            <a:extLst>
              <a:ext uri="{FF2B5EF4-FFF2-40B4-BE49-F238E27FC236}">
                <a16:creationId xmlns:a16="http://schemas.microsoft.com/office/drawing/2014/main" id="{598768BB-4BDB-C49C-A213-8E609C3B6C15}"/>
              </a:ext>
            </a:extLst>
          </p:cNvPr>
          <p:cNvSpPr>
            <a:spLocks noGrp="1"/>
          </p:cNvSpPr>
          <p:nvPr>
            <p:ph type="body" sz="quarter" idx="13" hasCustomPrompt="1"/>
          </p:nvPr>
        </p:nvSpPr>
        <p:spPr>
          <a:xfrm>
            <a:off x="485523"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3" name="Text Placeholder 9">
            <a:extLst>
              <a:ext uri="{FF2B5EF4-FFF2-40B4-BE49-F238E27FC236}">
                <a16:creationId xmlns:a16="http://schemas.microsoft.com/office/drawing/2014/main" id="{1B146ACC-EAC5-CFE4-53FA-012FF3AD1EC9}"/>
              </a:ext>
            </a:extLst>
          </p:cNvPr>
          <p:cNvSpPr>
            <a:spLocks noGrp="1"/>
          </p:cNvSpPr>
          <p:nvPr>
            <p:ph type="body" sz="quarter" idx="14" hasCustomPrompt="1"/>
          </p:nvPr>
        </p:nvSpPr>
        <p:spPr>
          <a:xfrm>
            <a:off x="485136"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18" name="Text Placeholder 9">
            <a:extLst>
              <a:ext uri="{FF2B5EF4-FFF2-40B4-BE49-F238E27FC236}">
                <a16:creationId xmlns:a16="http://schemas.microsoft.com/office/drawing/2014/main" id="{C63A6034-B161-C968-7B24-9637CAD6BA6D}"/>
              </a:ext>
            </a:extLst>
          </p:cNvPr>
          <p:cNvSpPr>
            <a:spLocks noGrp="1"/>
          </p:cNvSpPr>
          <p:nvPr>
            <p:ph type="body" sz="quarter" idx="16" hasCustomPrompt="1"/>
          </p:nvPr>
        </p:nvSpPr>
        <p:spPr>
          <a:xfrm>
            <a:off x="3378661"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7A93D60F-69E4-2399-3375-10FE08085BF4}"/>
              </a:ext>
            </a:extLst>
          </p:cNvPr>
          <p:cNvSpPr>
            <a:spLocks noGrp="1"/>
          </p:cNvSpPr>
          <p:nvPr>
            <p:ph type="body" sz="quarter" idx="17" hasCustomPrompt="1"/>
          </p:nvPr>
        </p:nvSpPr>
        <p:spPr>
          <a:xfrm>
            <a:off x="3378661"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0" name="Text Placeholder 9">
            <a:extLst>
              <a:ext uri="{FF2B5EF4-FFF2-40B4-BE49-F238E27FC236}">
                <a16:creationId xmlns:a16="http://schemas.microsoft.com/office/drawing/2014/main" id="{73DD63FB-924F-5AA5-D440-E1D8744375EA}"/>
              </a:ext>
            </a:extLst>
          </p:cNvPr>
          <p:cNvSpPr>
            <a:spLocks noGrp="1"/>
          </p:cNvSpPr>
          <p:nvPr>
            <p:ph type="body" sz="quarter" idx="19" hasCustomPrompt="1"/>
          </p:nvPr>
        </p:nvSpPr>
        <p:spPr>
          <a:xfrm>
            <a:off x="6271799"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1" name="Text Placeholder 9">
            <a:extLst>
              <a:ext uri="{FF2B5EF4-FFF2-40B4-BE49-F238E27FC236}">
                <a16:creationId xmlns:a16="http://schemas.microsoft.com/office/drawing/2014/main" id="{4C420FFC-7E58-FD40-8EA4-FE5A7231160E}"/>
              </a:ext>
            </a:extLst>
          </p:cNvPr>
          <p:cNvSpPr>
            <a:spLocks noGrp="1"/>
          </p:cNvSpPr>
          <p:nvPr>
            <p:ph type="body" sz="quarter" idx="20" hasCustomPrompt="1"/>
          </p:nvPr>
        </p:nvSpPr>
        <p:spPr>
          <a:xfrm>
            <a:off x="6272781"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2" name="Text Placeholder 9">
            <a:extLst>
              <a:ext uri="{FF2B5EF4-FFF2-40B4-BE49-F238E27FC236}">
                <a16:creationId xmlns:a16="http://schemas.microsoft.com/office/drawing/2014/main" id="{8E9F923A-3B01-3E5C-5855-1723BB7F4CA4}"/>
              </a:ext>
            </a:extLst>
          </p:cNvPr>
          <p:cNvSpPr>
            <a:spLocks noGrp="1"/>
          </p:cNvSpPr>
          <p:nvPr>
            <p:ph type="body" sz="quarter" idx="22" hasCustomPrompt="1"/>
          </p:nvPr>
        </p:nvSpPr>
        <p:spPr>
          <a:xfrm>
            <a:off x="9164937"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3" name="Text Placeholder 9">
            <a:extLst>
              <a:ext uri="{FF2B5EF4-FFF2-40B4-BE49-F238E27FC236}">
                <a16:creationId xmlns:a16="http://schemas.microsoft.com/office/drawing/2014/main" id="{B31D3701-39DC-192A-5936-2E64C5419F0C}"/>
              </a:ext>
            </a:extLst>
          </p:cNvPr>
          <p:cNvSpPr>
            <a:spLocks noGrp="1"/>
          </p:cNvSpPr>
          <p:nvPr>
            <p:ph type="body" sz="quarter" idx="23" hasCustomPrompt="1"/>
          </p:nvPr>
        </p:nvSpPr>
        <p:spPr>
          <a:xfrm>
            <a:off x="9166603"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6" name="Picture Placeholder 12">
            <a:extLst>
              <a:ext uri="{FF2B5EF4-FFF2-40B4-BE49-F238E27FC236}">
                <a16:creationId xmlns:a16="http://schemas.microsoft.com/office/drawing/2014/main" id="{72BB5F0C-3F71-0E9C-10EC-E60EE977973D}"/>
              </a:ext>
            </a:extLst>
          </p:cNvPr>
          <p:cNvSpPr>
            <a:spLocks noGrp="1"/>
          </p:cNvSpPr>
          <p:nvPr>
            <p:ph type="pic" sz="quarter" idx="15"/>
          </p:nvPr>
        </p:nvSpPr>
        <p:spPr>
          <a:xfrm>
            <a:off x="486802"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7" name="Picture Placeholder 12">
            <a:extLst>
              <a:ext uri="{FF2B5EF4-FFF2-40B4-BE49-F238E27FC236}">
                <a16:creationId xmlns:a16="http://schemas.microsoft.com/office/drawing/2014/main" id="{BA20E760-3BF7-B812-4C18-5CA6507ABC95}"/>
              </a:ext>
            </a:extLst>
          </p:cNvPr>
          <p:cNvSpPr>
            <a:spLocks noGrp="1"/>
          </p:cNvSpPr>
          <p:nvPr>
            <p:ph type="pic" sz="quarter" idx="18"/>
          </p:nvPr>
        </p:nvSpPr>
        <p:spPr>
          <a:xfrm>
            <a:off x="3380625" y="1693850"/>
            <a:ext cx="2541600" cy="2541600"/>
          </a:xfrm>
          <a:prstGeom prst="ellipse">
            <a:avLst/>
          </a:prstGeom>
        </p:spPr>
        <p:txBody>
          <a:bodyPr anchor="ctr"/>
          <a:lstStyle>
            <a:lvl1pPr marL="0" indent="0" algn="ctr">
              <a:buNone/>
              <a:defRPr/>
            </a:lvl1pPr>
          </a:lstStyle>
          <a:p>
            <a:r>
              <a:rPr lang="en-GB"/>
              <a:t>Click icon to add picture</a:t>
            </a:r>
            <a:endParaRPr lang="en-US" dirty="0"/>
          </a:p>
        </p:txBody>
      </p:sp>
      <p:sp>
        <p:nvSpPr>
          <p:cNvPr id="28" name="Picture Placeholder 12">
            <a:extLst>
              <a:ext uri="{FF2B5EF4-FFF2-40B4-BE49-F238E27FC236}">
                <a16:creationId xmlns:a16="http://schemas.microsoft.com/office/drawing/2014/main" id="{86C2E626-CD04-3251-D0E0-5D23E92FE735}"/>
              </a:ext>
            </a:extLst>
          </p:cNvPr>
          <p:cNvSpPr>
            <a:spLocks noGrp="1"/>
          </p:cNvSpPr>
          <p:nvPr>
            <p:ph type="pic" sz="quarter" idx="21"/>
          </p:nvPr>
        </p:nvSpPr>
        <p:spPr>
          <a:xfrm>
            <a:off x="6274448" y="1693850"/>
            <a:ext cx="2541600" cy="2541600"/>
          </a:xfrm>
          <a:prstGeom prst="ellipse">
            <a:avLst/>
          </a:prstGeom>
        </p:spPr>
        <p:txBody>
          <a:bodyPr anchor="ctr"/>
          <a:lstStyle>
            <a:lvl1pPr marL="0" indent="0" algn="ctr">
              <a:buNone/>
              <a:defRPr/>
            </a:lvl1pPr>
          </a:lstStyle>
          <a:p>
            <a:r>
              <a:rPr lang="en-GB"/>
              <a:t>Click icon to add picture</a:t>
            </a:r>
            <a:endParaRPr lang="en-US" dirty="0"/>
          </a:p>
        </p:txBody>
      </p:sp>
      <p:sp>
        <p:nvSpPr>
          <p:cNvPr id="29" name="Picture Placeholder 12">
            <a:extLst>
              <a:ext uri="{FF2B5EF4-FFF2-40B4-BE49-F238E27FC236}">
                <a16:creationId xmlns:a16="http://schemas.microsoft.com/office/drawing/2014/main" id="{DF5E09A8-5D06-013D-F612-3162F72FF31D}"/>
              </a:ext>
            </a:extLst>
          </p:cNvPr>
          <p:cNvSpPr>
            <a:spLocks noGrp="1"/>
          </p:cNvSpPr>
          <p:nvPr>
            <p:ph type="pic" sz="quarter" idx="24"/>
          </p:nvPr>
        </p:nvSpPr>
        <p:spPr>
          <a:xfrm>
            <a:off x="9168270"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Tree>
    <p:extLst>
      <p:ext uri="{BB962C8B-B14F-4D97-AF65-F5344CB8AC3E}">
        <p14:creationId xmlns:p14="http://schemas.microsoft.com/office/powerpoint/2010/main" val="2114813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41768"/>
            <a:ext cx="11224347" cy="479719"/>
          </a:xfrm>
        </p:spPr>
        <p:txBody>
          <a:bodyPr/>
          <a:lstStyle/>
          <a:p>
            <a:r>
              <a:rPr lang="en-GB"/>
              <a:t>Click to edit Master title style</a:t>
            </a:r>
            <a:endParaRPr lang="en-US"/>
          </a:p>
        </p:txBody>
      </p:sp>
      <p:sp>
        <p:nvSpPr>
          <p:cNvPr id="14" name="Text Placeholder 9">
            <a:extLst>
              <a:ext uri="{FF2B5EF4-FFF2-40B4-BE49-F238E27FC236}">
                <a16:creationId xmlns:a16="http://schemas.microsoft.com/office/drawing/2014/main" id="{1B7BC80A-0B74-DD25-90D5-7D9F71589678}"/>
              </a:ext>
            </a:extLst>
          </p:cNvPr>
          <p:cNvSpPr>
            <a:spLocks noGrp="1"/>
          </p:cNvSpPr>
          <p:nvPr>
            <p:ph type="body" sz="quarter" idx="13" hasCustomPrompt="1"/>
          </p:nvPr>
        </p:nvSpPr>
        <p:spPr>
          <a:xfrm>
            <a:off x="1508549"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5" name="Text Placeholder 9">
            <a:extLst>
              <a:ext uri="{FF2B5EF4-FFF2-40B4-BE49-F238E27FC236}">
                <a16:creationId xmlns:a16="http://schemas.microsoft.com/office/drawing/2014/main" id="{6F5E5E41-09E4-029C-0E75-C9B547EC8A03}"/>
              </a:ext>
            </a:extLst>
          </p:cNvPr>
          <p:cNvSpPr>
            <a:spLocks noGrp="1"/>
          </p:cNvSpPr>
          <p:nvPr>
            <p:ph type="body" sz="quarter" idx="14" hasCustomPrompt="1"/>
          </p:nvPr>
        </p:nvSpPr>
        <p:spPr>
          <a:xfrm>
            <a:off x="1508549"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16" name="Picture Placeholder 12">
            <a:extLst>
              <a:ext uri="{FF2B5EF4-FFF2-40B4-BE49-F238E27FC236}">
                <a16:creationId xmlns:a16="http://schemas.microsoft.com/office/drawing/2014/main" id="{1A34F1E0-A87C-7178-6538-22253973A914}"/>
              </a:ext>
            </a:extLst>
          </p:cNvPr>
          <p:cNvSpPr>
            <a:spLocks noGrp="1"/>
          </p:cNvSpPr>
          <p:nvPr>
            <p:ph type="pic" sz="quarter" idx="15" hasCustomPrompt="1"/>
          </p:nvPr>
        </p:nvSpPr>
        <p:spPr>
          <a:xfrm>
            <a:off x="485523"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17" name="Text Placeholder 9">
            <a:extLst>
              <a:ext uri="{FF2B5EF4-FFF2-40B4-BE49-F238E27FC236}">
                <a16:creationId xmlns:a16="http://schemas.microsoft.com/office/drawing/2014/main" id="{474E37A4-57E6-2CDF-2A5F-3C554861B75B}"/>
              </a:ext>
            </a:extLst>
          </p:cNvPr>
          <p:cNvSpPr>
            <a:spLocks noGrp="1"/>
          </p:cNvSpPr>
          <p:nvPr>
            <p:ph type="body" sz="quarter" idx="25" hasCustomPrompt="1"/>
          </p:nvPr>
        </p:nvSpPr>
        <p:spPr>
          <a:xfrm>
            <a:off x="485523"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18" name="Text Placeholder 9">
            <a:extLst>
              <a:ext uri="{FF2B5EF4-FFF2-40B4-BE49-F238E27FC236}">
                <a16:creationId xmlns:a16="http://schemas.microsoft.com/office/drawing/2014/main" id="{8116B2E5-B73A-D121-0F3D-AD18A29831EB}"/>
              </a:ext>
            </a:extLst>
          </p:cNvPr>
          <p:cNvSpPr>
            <a:spLocks noGrp="1"/>
          </p:cNvSpPr>
          <p:nvPr>
            <p:ph type="body" sz="quarter" idx="26" hasCustomPrompt="1"/>
          </p:nvPr>
        </p:nvSpPr>
        <p:spPr>
          <a:xfrm>
            <a:off x="1508549"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EEB861F1-1DCD-AC14-72C5-74E3CBEDCC66}"/>
              </a:ext>
            </a:extLst>
          </p:cNvPr>
          <p:cNvSpPr>
            <a:spLocks noGrp="1"/>
          </p:cNvSpPr>
          <p:nvPr>
            <p:ph type="body" sz="quarter" idx="27" hasCustomPrompt="1"/>
          </p:nvPr>
        </p:nvSpPr>
        <p:spPr>
          <a:xfrm>
            <a:off x="1508549"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0" name="Picture Placeholder 12">
            <a:extLst>
              <a:ext uri="{FF2B5EF4-FFF2-40B4-BE49-F238E27FC236}">
                <a16:creationId xmlns:a16="http://schemas.microsoft.com/office/drawing/2014/main" id="{2AD0FA3F-F163-4A05-299B-BC661CE2D5AA}"/>
              </a:ext>
            </a:extLst>
          </p:cNvPr>
          <p:cNvSpPr>
            <a:spLocks noGrp="1"/>
          </p:cNvSpPr>
          <p:nvPr>
            <p:ph type="pic" sz="quarter" idx="28" hasCustomPrompt="1"/>
          </p:nvPr>
        </p:nvSpPr>
        <p:spPr>
          <a:xfrm>
            <a:off x="485523"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1" name="Text Placeholder 9">
            <a:extLst>
              <a:ext uri="{FF2B5EF4-FFF2-40B4-BE49-F238E27FC236}">
                <a16:creationId xmlns:a16="http://schemas.microsoft.com/office/drawing/2014/main" id="{E5857066-46A9-72C9-EBC1-46A671B0000D}"/>
              </a:ext>
            </a:extLst>
          </p:cNvPr>
          <p:cNvSpPr>
            <a:spLocks noGrp="1"/>
          </p:cNvSpPr>
          <p:nvPr>
            <p:ph type="body" sz="quarter" idx="29" hasCustomPrompt="1"/>
          </p:nvPr>
        </p:nvSpPr>
        <p:spPr>
          <a:xfrm>
            <a:off x="1508549"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2" name="Text Placeholder 9">
            <a:extLst>
              <a:ext uri="{FF2B5EF4-FFF2-40B4-BE49-F238E27FC236}">
                <a16:creationId xmlns:a16="http://schemas.microsoft.com/office/drawing/2014/main" id="{018DCA9A-F508-544F-26AE-564194DADCBA}"/>
              </a:ext>
            </a:extLst>
          </p:cNvPr>
          <p:cNvSpPr>
            <a:spLocks noGrp="1"/>
          </p:cNvSpPr>
          <p:nvPr>
            <p:ph type="body" sz="quarter" idx="30" hasCustomPrompt="1"/>
          </p:nvPr>
        </p:nvSpPr>
        <p:spPr>
          <a:xfrm>
            <a:off x="1508549"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7" name="Picture Placeholder 12">
            <a:extLst>
              <a:ext uri="{FF2B5EF4-FFF2-40B4-BE49-F238E27FC236}">
                <a16:creationId xmlns:a16="http://schemas.microsoft.com/office/drawing/2014/main" id="{0057E680-F84B-F640-97B3-1574895E5903}"/>
              </a:ext>
            </a:extLst>
          </p:cNvPr>
          <p:cNvSpPr>
            <a:spLocks noGrp="1"/>
          </p:cNvSpPr>
          <p:nvPr>
            <p:ph type="pic" sz="quarter" idx="31" hasCustomPrompt="1"/>
          </p:nvPr>
        </p:nvSpPr>
        <p:spPr>
          <a:xfrm>
            <a:off x="485523"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8" name="Text Placeholder 9">
            <a:extLst>
              <a:ext uri="{FF2B5EF4-FFF2-40B4-BE49-F238E27FC236}">
                <a16:creationId xmlns:a16="http://schemas.microsoft.com/office/drawing/2014/main" id="{7A0A840B-4CD0-8E51-0DB8-CAA8C5CE5614}"/>
              </a:ext>
            </a:extLst>
          </p:cNvPr>
          <p:cNvSpPr>
            <a:spLocks noGrp="1"/>
          </p:cNvSpPr>
          <p:nvPr>
            <p:ph type="body" sz="quarter" idx="32" hasCustomPrompt="1"/>
          </p:nvPr>
        </p:nvSpPr>
        <p:spPr>
          <a:xfrm>
            <a:off x="1508549"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9" name="Text Placeholder 9">
            <a:extLst>
              <a:ext uri="{FF2B5EF4-FFF2-40B4-BE49-F238E27FC236}">
                <a16:creationId xmlns:a16="http://schemas.microsoft.com/office/drawing/2014/main" id="{907FD0F3-2EFB-1048-729B-F8D9C5387EBD}"/>
              </a:ext>
            </a:extLst>
          </p:cNvPr>
          <p:cNvSpPr>
            <a:spLocks noGrp="1"/>
          </p:cNvSpPr>
          <p:nvPr>
            <p:ph type="body" sz="quarter" idx="33" hasCustomPrompt="1"/>
          </p:nvPr>
        </p:nvSpPr>
        <p:spPr>
          <a:xfrm>
            <a:off x="1508549"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0" name="Picture Placeholder 12">
            <a:extLst>
              <a:ext uri="{FF2B5EF4-FFF2-40B4-BE49-F238E27FC236}">
                <a16:creationId xmlns:a16="http://schemas.microsoft.com/office/drawing/2014/main" id="{8F182A88-FA5D-6BF5-64A4-F27206333D05}"/>
              </a:ext>
            </a:extLst>
          </p:cNvPr>
          <p:cNvSpPr>
            <a:spLocks noGrp="1"/>
          </p:cNvSpPr>
          <p:nvPr>
            <p:ph type="pic" sz="quarter" idx="34" hasCustomPrompt="1"/>
          </p:nvPr>
        </p:nvSpPr>
        <p:spPr>
          <a:xfrm>
            <a:off x="485523"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1" name="Text Placeholder 9">
            <a:extLst>
              <a:ext uri="{FF2B5EF4-FFF2-40B4-BE49-F238E27FC236}">
                <a16:creationId xmlns:a16="http://schemas.microsoft.com/office/drawing/2014/main" id="{0E55779C-A246-7AA1-1246-32F3BAC3E9F9}"/>
              </a:ext>
            </a:extLst>
          </p:cNvPr>
          <p:cNvSpPr>
            <a:spLocks noGrp="1"/>
          </p:cNvSpPr>
          <p:nvPr>
            <p:ph type="body" sz="quarter" idx="35" hasCustomPrompt="1"/>
          </p:nvPr>
        </p:nvSpPr>
        <p:spPr>
          <a:xfrm>
            <a:off x="439999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2" name="Text Placeholder 9">
            <a:extLst>
              <a:ext uri="{FF2B5EF4-FFF2-40B4-BE49-F238E27FC236}">
                <a16:creationId xmlns:a16="http://schemas.microsoft.com/office/drawing/2014/main" id="{AE906D56-BF94-FEC3-DB85-DEC802C0EDF2}"/>
              </a:ext>
            </a:extLst>
          </p:cNvPr>
          <p:cNvSpPr>
            <a:spLocks noGrp="1"/>
          </p:cNvSpPr>
          <p:nvPr>
            <p:ph type="body" sz="quarter" idx="36" hasCustomPrompt="1"/>
          </p:nvPr>
        </p:nvSpPr>
        <p:spPr>
          <a:xfrm>
            <a:off x="439999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3" name="Picture Placeholder 12">
            <a:extLst>
              <a:ext uri="{FF2B5EF4-FFF2-40B4-BE49-F238E27FC236}">
                <a16:creationId xmlns:a16="http://schemas.microsoft.com/office/drawing/2014/main" id="{CF08BE99-68E9-C172-4584-192EAC7EBA24}"/>
              </a:ext>
            </a:extLst>
          </p:cNvPr>
          <p:cNvSpPr>
            <a:spLocks noGrp="1"/>
          </p:cNvSpPr>
          <p:nvPr>
            <p:ph type="pic" sz="quarter" idx="37" hasCustomPrompt="1"/>
          </p:nvPr>
        </p:nvSpPr>
        <p:spPr>
          <a:xfrm>
            <a:off x="3377372"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4" name="Text Placeholder 9">
            <a:extLst>
              <a:ext uri="{FF2B5EF4-FFF2-40B4-BE49-F238E27FC236}">
                <a16:creationId xmlns:a16="http://schemas.microsoft.com/office/drawing/2014/main" id="{61B59087-059A-8552-985C-C458B49492E5}"/>
              </a:ext>
            </a:extLst>
          </p:cNvPr>
          <p:cNvSpPr>
            <a:spLocks noGrp="1"/>
          </p:cNvSpPr>
          <p:nvPr>
            <p:ph type="body" sz="quarter" idx="38" hasCustomPrompt="1"/>
          </p:nvPr>
        </p:nvSpPr>
        <p:spPr>
          <a:xfrm>
            <a:off x="3377372"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35" name="Text Placeholder 9">
            <a:extLst>
              <a:ext uri="{FF2B5EF4-FFF2-40B4-BE49-F238E27FC236}">
                <a16:creationId xmlns:a16="http://schemas.microsoft.com/office/drawing/2014/main" id="{B80CEAFC-3F56-53A9-7CA1-6FF2EFEA9F71}"/>
              </a:ext>
            </a:extLst>
          </p:cNvPr>
          <p:cNvSpPr>
            <a:spLocks noGrp="1"/>
          </p:cNvSpPr>
          <p:nvPr>
            <p:ph type="body" sz="quarter" idx="39" hasCustomPrompt="1"/>
          </p:nvPr>
        </p:nvSpPr>
        <p:spPr>
          <a:xfrm>
            <a:off x="439999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6" name="Text Placeholder 9">
            <a:extLst>
              <a:ext uri="{FF2B5EF4-FFF2-40B4-BE49-F238E27FC236}">
                <a16:creationId xmlns:a16="http://schemas.microsoft.com/office/drawing/2014/main" id="{1F927087-C230-38DF-C1BC-D979647576EB}"/>
              </a:ext>
            </a:extLst>
          </p:cNvPr>
          <p:cNvSpPr>
            <a:spLocks noGrp="1"/>
          </p:cNvSpPr>
          <p:nvPr>
            <p:ph type="body" sz="quarter" idx="40" hasCustomPrompt="1"/>
          </p:nvPr>
        </p:nvSpPr>
        <p:spPr>
          <a:xfrm>
            <a:off x="439999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7" name="Picture Placeholder 12">
            <a:extLst>
              <a:ext uri="{FF2B5EF4-FFF2-40B4-BE49-F238E27FC236}">
                <a16:creationId xmlns:a16="http://schemas.microsoft.com/office/drawing/2014/main" id="{E5B079F2-242E-7156-DFAD-AED073123B53}"/>
              </a:ext>
            </a:extLst>
          </p:cNvPr>
          <p:cNvSpPr>
            <a:spLocks noGrp="1"/>
          </p:cNvSpPr>
          <p:nvPr>
            <p:ph type="pic" sz="quarter" idx="41" hasCustomPrompt="1"/>
          </p:nvPr>
        </p:nvSpPr>
        <p:spPr>
          <a:xfrm>
            <a:off x="3377372"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8" name="Text Placeholder 9">
            <a:extLst>
              <a:ext uri="{FF2B5EF4-FFF2-40B4-BE49-F238E27FC236}">
                <a16:creationId xmlns:a16="http://schemas.microsoft.com/office/drawing/2014/main" id="{BAD8BB7A-C875-E730-22F2-58BF881807E3}"/>
              </a:ext>
            </a:extLst>
          </p:cNvPr>
          <p:cNvSpPr>
            <a:spLocks noGrp="1"/>
          </p:cNvSpPr>
          <p:nvPr>
            <p:ph type="body" sz="quarter" idx="42" hasCustomPrompt="1"/>
          </p:nvPr>
        </p:nvSpPr>
        <p:spPr>
          <a:xfrm>
            <a:off x="439999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9" name="Text Placeholder 9">
            <a:extLst>
              <a:ext uri="{FF2B5EF4-FFF2-40B4-BE49-F238E27FC236}">
                <a16:creationId xmlns:a16="http://schemas.microsoft.com/office/drawing/2014/main" id="{428864EC-7BF7-9E3F-14AA-1569F68FDBF7}"/>
              </a:ext>
            </a:extLst>
          </p:cNvPr>
          <p:cNvSpPr>
            <a:spLocks noGrp="1"/>
          </p:cNvSpPr>
          <p:nvPr>
            <p:ph type="body" sz="quarter" idx="43" hasCustomPrompt="1"/>
          </p:nvPr>
        </p:nvSpPr>
        <p:spPr>
          <a:xfrm>
            <a:off x="439999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0" name="Picture Placeholder 12">
            <a:extLst>
              <a:ext uri="{FF2B5EF4-FFF2-40B4-BE49-F238E27FC236}">
                <a16:creationId xmlns:a16="http://schemas.microsoft.com/office/drawing/2014/main" id="{01784631-4FDE-2C65-08D2-90389B52BB27}"/>
              </a:ext>
            </a:extLst>
          </p:cNvPr>
          <p:cNvSpPr>
            <a:spLocks noGrp="1"/>
          </p:cNvSpPr>
          <p:nvPr>
            <p:ph type="pic" sz="quarter" idx="44" hasCustomPrompt="1"/>
          </p:nvPr>
        </p:nvSpPr>
        <p:spPr>
          <a:xfrm>
            <a:off x="3377372"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1" name="Text Placeholder 9">
            <a:extLst>
              <a:ext uri="{FF2B5EF4-FFF2-40B4-BE49-F238E27FC236}">
                <a16:creationId xmlns:a16="http://schemas.microsoft.com/office/drawing/2014/main" id="{0154653D-5642-2E90-794A-C1E075F2C194}"/>
              </a:ext>
            </a:extLst>
          </p:cNvPr>
          <p:cNvSpPr>
            <a:spLocks noGrp="1"/>
          </p:cNvSpPr>
          <p:nvPr>
            <p:ph type="body" sz="quarter" idx="45" hasCustomPrompt="1"/>
          </p:nvPr>
        </p:nvSpPr>
        <p:spPr>
          <a:xfrm>
            <a:off x="439999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2" name="Text Placeholder 9">
            <a:extLst>
              <a:ext uri="{FF2B5EF4-FFF2-40B4-BE49-F238E27FC236}">
                <a16:creationId xmlns:a16="http://schemas.microsoft.com/office/drawing/2014/main" id="{7B745924-C16B-48BF-AE37-F5CD447BF3BE}"/>
              </a:ext>
            </a:extLst>
          </p:cNvPr>
          <p:cNvSpPr>
            <a:spLocks noGrp="1"/>
          </p:cNvSpPr>
          <p:nvPr>
            <p:ph type="body" sz="quarter" idx="46" hasCustomPrompt="1"/>
          </p:nvPr>
        </p:nvSpPr>
        <p:spPr>
          <a:xfrm>
            <a:off x="439999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3" name="Picture Placeholder 12">
            <a:extLst>
              <a:ext uri="{FF2B5EF4-FFF2-40B4-BE49-F238E27FC236}">
                <a16:creationId xmlns:a16="http://schemas.microsoft.com/office/drawing/2014/main" id="{4E35CBCD-AFBE-52EA-7BC2-89F29ED83F88}"/>
              </a:ext>
            </a:extLst>
          </p:cNvPr>
          <p:cNvSpPr>
            <a:spLocks noGrp="1"/>
          </p:cNvSpPr>
          <p:nvPr>
            <p:ph type="pic" sz="quarter" idx="47" hasCustomPrompt="1"/>
          </p:nvPr>
        </p:nvSpPr>
        <p:spPr>
          <a:xfrm>
            <a:off x="3377372"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4" name="Text Placeholder 9">
            <a:extLst>
              <a:ext uri="{FF2B5EF4-FFF2-40B4-BE49-F238E27FC236}">
                <a16:creationId xmlns:a16="http://schemas.microsoft.com/office/drawing/2014/main" id="{C6A4FD7C-43FE-CC16-4728-179DD98E56D5}"/>
              </a:ext>
            </a:extLst>
          </p:cNvPr>
          <p:cNvSpPr>
            <a:spLocks noGrp="1"/>
          </p:cNvSpPr>
          <p:nvPr>
            <p:ph type="body" sz="quarter" idx="48" hasCustomPrompt="1"/>
          </p:nvPr>
        </p:nvSpPr>
        <p:spPr>
          <a:xfrm>
            <a:off x="729251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5" name="Text Placeholder 9">
            <a:extLst>
              <a:ext uri="{FF2B5EF4-FFF2-40B4-BE49-F238E27FC236}">
                <a16:creationId xmlns:a16="http://schemas.microsoft.com/office/drawing/2014/main" id="{CCC5923F-9079-4223-BD7D-2ECA17762C80}"/>
              </a:ext>
            </a:extLst>
          </p:cNvPr>
          <p:cNvSpPr>
            <a:spLocks noGrp="1"/>
          </p:cNvSpPr>
          <p:nvPr>
            <p:ph type="body" sz="quarter" idx="49" hasCustomPrompt="1"/>
          </p:nvPr>
        </p:nvSpPr>
        <p:spPr>
          <a:xfrm>
            <a:off x="729251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6" name="Picture Placeholder 12">
            <a:extLst>
              <a:ext uri="{FF2B5EF4-FFF2-40B4-BE49-F238E27FC236}">
                <a16:creationId xmlns:a16="http://schemas.microsoft.com/office/drawing/2014/main" id="{D730576F-217C-362A-C36F-674299D51B91}"/>
              </a:ext>
            </a:extLst>
          </p:cNvPr>
          <p:cNvSpPr>
            <a:spLocks noGrp="1"/>
          </p:cNvSpPr>
          <p:nvPr>
            <p:ph type="pic" sz="quarter" idx="50" hasCustomPrompt="1"/>
          </p:nvPr>
        </p:nvSpPr>
        <p:spPr>
          <a:xfrm>
            <a:off x="6269221"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7" name="Text Placeholder 9">
            <a:extLst>
              <a:ext uri="{FF2B5EF4-FFF2-40B4-BE49-F238E27FC236}">
                <a16:creationId xmlns:a16="http://schemas.microsoft.com/office/drawing/2014/main" id="{683AAA8B-B0B9-8676-2816-59B9081C3443}"/>
              </a:ext>
            </a:extLst>
          </p:cNvPr>
          <p:cNvSpPr>
            <a:spLocks noGrp="1"/>
          </p:cNvSpPr>
          <p:nvPr>
            <p:ph type="body" sz="quarter" idx="51" hasCustomPrompt="1"/>
          </p:nvPr>
        </p:nvSpPr>
        <p:spPr>
          <a:xfrm>
            <a:off x="6269221"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48" name="Text Placeholder 9">
            <a:extLst>
              <a:ext uri="{FF2B5EF4-FFF2-40B4-BE49-F238E27FC236}">
                <a16:creationId xmlns:a16="http://schemas.microsoft.com/office/drawing/2014/main" id="{66FDE5EC-EECA-8ACE-6501-3066CB7FE8A4}"/>
              </a:ext>
            </a:extLst>
          </p:cNvPr>
          <p:cNvSpPr>
            <a:spLocks noGrp="1"/>
          </p:cNvSpPr>
          <p:nvPr>
            <p:ph type="body" sz="quarter" idx="52" hasCustomPrompt="1"/>
          </p:nvPr>
        </p:nvSpPr>
        <p:spPr>
          <a:xfrm>
            <a:off x="729251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9" name="Text Placeholder 9">
            <a:extLst>
              <a:ext uri="{FF2B5EF4-FFF2-40B4-BE49-F238E27FC236}">
                <a16:creationId xmlns:a16="http://schemas.microsoft.com/office/drawing/2014/main" id="{73D20F87-E90C-42D0-0ED6-6300216BB309}"/>
              </a:ext>
            </a:extLst>
          </p:cNvPr>
          <p:cNvSpPr>
            <a:spLocks noGrp="1"/>
          </p:cNvSpPr>
          <p:nvPr>
            <p:ph type="body" sz="quarter" idx="53" hasCustomPrompt="1"/>
          </p:nvPr>
        </p:nvSpPr>
        <p:spPr>
          <a:xfrm>
            <a:off x="729251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0" name="Picture Placeholder 12">
            <a:extLst>
              <a:ext uri="{FF2B5EF4-FFF2-40B4-BE49-F238E27FC236}">
                <a16:creationId xmlns:a16="http://schemas.microsoft.com/office/drawing/2014/main" id="{03693376-1C6C-F15B-897B-29DF694405E9}"/>
              </a:ext>
            </a:extLst>
          </p:cNvPr>
          <p:cNvSpPr>
            <a:spLocks noGrp="1"/>
          </p:cNvSpPr>
          <p:nvPr>
            <p:ph type="pic" sz="quarter" idx="54" hasCustomPrompt="1"/>
          </p:nvPr>
        </p:nvSpPr>
        <p:spPr>
          <a:xfrm>
            <a:off x="6269221"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1" name="Text Placeholder 9">
            <a:extLst>
              <a:ext uri="{FF2B5EF4-FFF2-40B4-BE49-F238E27FC236}">
                <a16:creationId xmlns:a16="http://schemas.microsoft.com/office/drawing/2014/main" id="{77461B86-A1F2-292C-BC4A-3A720C40ECF3}"/>
              </a:ext>
            </a:extLst>
          </p:cNvPr>
          <p:cNvSpPr>
            <a:spLocks noGrp="1"/>
          </p:cNvSpPr>
          <p:nvPr>
            <p:ph type="body" sz="quarter" idx="55" hasCustomPrompt="1"/>
          </p:nvPr>
        </p:nvSpPr>
        <p:spPr>
          <a:xfrm>
            <a:off x="729251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2" name="Text Placeholder 9">
            <a:extLst>
              <a:ext uri="{FF2B5EF4-FFF2-40B4-BE49-F238E27FC236}">
                <a16:creationId xmlns:a16="http://schemas.microsoft.com/office/drawing/2014/main" id="{32236890-E7EA-252D-D7B2-D649918B3AD8}"/>
              </a:ext>
            </a:extLst>
          </p:cNvPr>
          <p:cNvSpPr>
            <a:spLocks noGrp="1"/>
          </p:cNvSpPr>
          <p:nvPr>
            <p:ph type="body" sz="quarter" idx="56" hasCustomPrompt="1"/>
          </p:nvPr>
        </p:nvSpPr>
        <p:spPr>
          <a:xfrm>
            <a:off x="729251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3" name="Picture Placeholder 12">
            <a:extLst>
              <a:ext uri="{FF2B5EF4-FFF2-40B4-BE49-F238E27FC236}">
                <a16:creationId xmlns:a16="http://schemas.microsoft.com/office/drawing/2014/main" id="{9D7279F8-145F-2BC9-392D-C195932B23E9}"/>
              </a:ext>
            </a:extLst>
          </p:cNvPr>
          <p:cNvSpPr>
            <a:spLocks noGrp="1"/>
          </p:cNvSpPr>
          <p:nvPr>
            <p:ph type="pic" sz="quarter" idx="57" hasCustomPrompt="1"/>
          </p:nvPr>
        </p:nvSpPr>
        <p:spPr>
          <a:xfrm>
            <a:off x="6269221"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4" name="Text Placeholder 9">
            <a:extLst>
              <a:ext uri="{FF2B5EF4-FFF2-40B4-BE49-F238E27FC236}">
                <a16:creationId xmlns:a16="http://schemas.microsoft.com/office/drawing/2014/main" id="{38CC5E8C-843D-F801-E86E-74E733EC4AC7}"/>
              </a:ext>
            </a:extLst>
          </p:cNvPr>
          <p:cNvSpPr>
            <a:spLocks noGrp="1"/>
          </p:cNvSpPr>
          <p:nvPr>
            <p:ph type="body" sz="quarter" idx="58" hasCustomPrompt="1"/>
          </p:nvPr>
        </p:nvSpPr>
        <p:spPr>
          <a:xfrm>
            <a:off x="729251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5" name="Text Placeholder 9">
            <a:extLst>
              <a:ext uri="{FF2B5EF4-FFF2-40B4-BE49-F238E27FC236}">
                <a16:creationId xmlns:a16="http://schemas.microsoft.com/office/drawing/2014/main" id="{1F5E5E23-4BD8-2BF8-132F-46B1EEF1CE42}"/>
              </a:ext>
            </a:extLst>
          </p:cNvPr>
          <p:cNvSpPr>
            <a:spLocks noGrp="1"/>
          </p:cNvSpPr>
          <p:nvPr>
            <p:ph type="body" sz="quarter" idx="59" hasCustomPrompt="1"/>
          </p:nvPr>
        </p:nvSpPr>
        <p:spPr>
          <a:xfrm>
            <a:off x="729251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6" name="Picture Placeholder 12">
            <a:extLst>
              <a:ext uri="{FF2B5EF4-FFF2-40B4-BE49-F238E27FC236}">
                <a16:creationId xmlns:a16="http://schemas.microsoft.com/office/drawing/2014/main" id="{5CD9EB6F-BA12-B7A4-0F8D-EF9271F7223A}"/>
              </a:ext>
            </a:extLst>
          </p:cNvPr>
          <p:cNvSpPr>
            <a:spLocks noGrp="1"/>
          </p:cNvSpPr>
          <p:nvPr>
            <p:ph type="pic" sz="quarter" idx="60" hasCustomPrompt="1"/>
          </p:nvPr>
        </p:nvSpPr>
        <p:spPr>
          <a:xfrm>
            <a:off x="6269221"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7" name="Text Placeholder 9">
            <a:extLst>
              <a:ext uri="{FF2B5EF4-FFF2-40B4-BE49-F238E27FC236}">
                <a16:creationId xmlns:a16="http://schemas.microsoft.com/office/drawing/2014/main" id="{23566F37-EF18-0360-14F6-C03B12159510}"/>
              </a:ext>
            </a:extLst>
          </p:cNvPr>
          <p:cNvSpPr>
            <a:spLocks noGrp="1"/>
          </p:cNvSpPr>
          <p:nvPr>
            <p:ph type="body" sz="quarter" idx="61" hasCustomPrompt="1"/>
          </p:nvPr>
        </p:nvSpPr>
        <p:spPr>
          <a:xfrm>
            <a:off x="10176432"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8" name="Text Placeholder 9">
            <a:extLst>
              <a:ext uri="{FF2B5EF4-FFF2-40B4-BE49-F238E27FC236}">
                <a16:creationId xmlns:a16="http://schemas.microsoft.com/office/drawing/2014/main" id="{58D642CD-278F-34F9-CF75-99A7339353CF}"/>
              </a:ext>
            </a:extLst>
          </p:cNvPr>
          <p:cNvSpPr>
            <a:spLocks noGrp="1"/>
          </p:cNvSpPr>
          <p:nvPr>
            <p:ph type="body" sz="quarter" idx="62" hasCustomPrompt="1"/>
          </p:nvPr>
        </p:nvSpPr>
        <p:spPr>
          <a:xfrm>
            <a:off x="10176432"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9" name="Picture Placeholder 12">
            <a:extLst>
              <a:ext uri="{FF2B5EF4-FFF2-40B4-BE49-F238E27FC236}">
                <a16:creationId xmlns:a16="http://schemas.microsoft.com/office/drawing/2014/main" id="{4F6E90F8-DB8A-5E9D-7163-AC30457FEAC0}"/>
              </a:ext>
            </a:extLst>
          </p:cNvPr>
          <p:cNvSpPr>
            <a:spLocks noGrp="1"/>
          </p:cNvSpPr>
          <p:nvPr>
            <p:ph type="pic" sz="quarter" idx="63" hasCustomPrompt="1"/>
          </p:nvPr>
        </p:nvSpPr>
        <p:spPr>
          <a:xfrm>
            <a:off x="9161070"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0" name="Text Placeholder 9">
            <a:extLst>
              <a:ext uri="{FF2B5EF4-FFF2-40B4-BE49-F238E27FC236}">
                <a16:creationId xmlns:a16="http://schemas.microsoft.com/office/drawing/2014/main" id="{7435555B-D553-70C9-B67C-5A661E9585CD}"/>
              </a:ext>
            </a:extLst>
          </p:cNvPr>
          <p:cNvSpPr>
            <a:spLocks noGrp="1"/>
          </p:cNvSpPr>
          <p:nvPr>
            <p:ph type="body" sz="quarter" idx="64" hasCustomPrompt="1"/>
          </p:nvPr>
        </p:nvSpPr>
        <p:spPr>
          <a:xfrm>
            <a:off x="9161070"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61" name="Text Placeholder 9">
            <a:extLst>
              <a:ext uri="{FF2B5EF4-FFF2-40B4-BE49-F238E27FC236}">
                <a16:creationId xmlns:a16="http://schemas.microsoft.com/office/drawing/2014/main" id="{5DB8DE5C-79AE-8E49-DC40-B4E1DDB68BA5}"/>
              </a:ext>
            </a:extLst>
          </p:cNvPr>
          <p:cNvSpPr>
            <a:spLocks noGrp="1"/>
          </p:cNvSpPr>
          <p:nvPr>
            <p:ph type="body" sz="quarter" idx="65" hasCustomPrompt="1"/>
          </p:nvPr>
        </p:nvSpPr>
        <p:spPr>
          <a:xfrm>
            <a:off x="10176432"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2" name="Text Placeholder 9">
            <a:extLst>
              <a:ext uri="{FF2B5EF4-FFF2-40B4-BE49-F238E27FC236}">
                <a16:creationId xmlns:a16="http://schemas.microsoft.com/office/drawing/2014/main" id="{289E0F5F-936F-FA54-01D7-5CD0040D07C7}"/>
              </a:ext>
            </a:extLst>
          </p:cNvPr>
          <p:cNvSpPr>
            <a:spLocks noGrp="1"/>
          </p:cNvSpPr>
          <p:nvPr>
            <p:ph type="body" sz="quarter" idx="66" hasCustomPrompt="1"/>
          </p:nvPr>
        </p:nvSpPr>
        <p:spPr>
          <a:xfrm>
            <a:off x="10176432"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3" name="Picture Placeholder 12">
            <a:extLst>
              <a:ext uri="{FF2B5EF4-FFF2-40B4-BE49-F238E27FC236}">
                <a16:creationId xmlns:a16="http://schemas.microsoft.com/office/drawing/2014/main" id="{11FBE638-0595-F8E5-AFBB-43DC12983672}"/>
              </a:ext>
            </a:extLst>
          </p:cNvPr>
          <p:cNvSpPr>
            <a:spLocks noGrp="1"/>
          </p:cNvSpPr>
          <p:nvPr>
            <p:ph type="pic" sz="quarter" idx="67" hasCustomPrompt="1"/>
          </p:nvPr>
        </p:nvSpPr>
        <p:spPr>
          <a:xfrm>
            <a:off x="9161070"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4" name="Text Placeholder 9">
            <a:extLst>
              <a:ext uri="{FF2B5EF4-FFF2-40B4-BE49-F238E27FC236}">
                <a16:creationId xmlns:a16="http://schemas.microsoft.com/office/drawing/2014/main" id="{A3352A0C-1A08-FCFC-FF9C-CCA8F22308AE}"/>
              </a:ext>
            </a:extLst>
          </p:cNvPr>
          <p:cNvSpPr>
            <a:spLocks noGrp="1"/>
          </p:cNvSpPr>
          <p:nvPr>
            <p:ph type="body" sz="quarter" idx="68" hasCustomPrompt="1"/>
          </p:nvPr>
        </p:nvSpPr>
        <p:spPr>
          <a:xfrm>
            <a:off x="10176432"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5" name="Text Placeholder 9">
            <a:extLst>
              <a:ext uri="{FF2B5EF4-FFF2-40B4-BE49-F238E27FC236}">
                <a16:creationId xmlns:a16="http://schemas.microsoft.com/office/drawing/2014/main" id="{6E261588-76E1-16B7-8374-3F9A28832EF4}"/>
              </a:ext>
            </a:extLst>
          </p:cNvPr>
          <p:cNvSpPr>
            <a:spLocks noGrp="1"/>
          </p:cNvSpPr>
          <p:nvPr>
            <p:ph type="body" sz="quarter" idx="69" hasCustomPrompt="1"/>
          </p:nvPr>
        </p:nvSpPr>
        <p:spPr>
          <a:xfrm>
            <a:off x="10176432"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6" name="Picture Placeholder 12">
            <a:extLst>
              <a:ext uri="{FF2B5EF4-FFF2-40B4-BE49-F238E27FC236}">
                <a16:creationId xmlns:a16="http://schemas.microsoft.com/office/drawing/2014/main" id="{CAE85F7E-2BA3-3513-9E8B-8B03FE7AAC4C}"/>
              </a:ext>
            </a:extLst>
          </p:cNvPr>
          <p:cNvSpPr>
            <a:spLocks noGrp="1"/>
          </p:cNvSpPr>
          <p:nvPr>
            <p:ph type="pic" sz="quarter" idx="70" hasCustomPrompt="1"/>
          </p:nvPr>
        </p:nvSpPr>
        <p:spPr>
          <a:xfrm>
            <a:off x="9161070"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7" name="Text Placeholder 9">
            <a:extLst>
              <a:ext uri="{FF2B5EF4-FFF2-40B4-BE49-F238E27FC236}">
                <a16:creationId xmlns:a16="http://schemas.microsoft.com/office/drawing/2014/main" id="{7280094F-B199-060D-4D4B-CA4F1BFCF5F3}"/>
              </a:ext>
            </a:extLst>
          </p:cNvPr>
          <p:cNvSpPr>
            <a:spLocks noGrp="1"/>
          </p:cNvSpPr>
          <p:nvPr>
            <p:ph type="body" sz="quarter" idx="71" hasCustomPrompt="1"/>
          </p:nvPr>
        </p:nvSpPr>
        <p:spPr>
          <a:xfrm>
            <a:off x="10176432"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8" name="Text Placeholder 9">
            <a:extLst>
              <a:ext uri="{FF2B5EF4-FFF2-40B4-BE49-F238E27FC236}">
                <a16:creationId xmlns:a16="http://schemas.microsoft.com/office/drawing/2014/main" id="{253E3C85-558C-05C1-155E-0E52AA94351F}"/>
              </a:ext>
            </a:extLst>
          </p:cNvPr>
          <p:cNvSpPr>
            <a:spLocks noGrp="1"/>
          </p:cNvSpPr>
          <p:nvPr>
            <p:ph type="body" sz="quarter" idx="72" hasCustomPrompt="1"/>
          </p:nvPr>
        </p:nvSpPr>
        <p:spPr>
          <a:xfrm>
            <a:off x="10176432"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9" name="Picture Placeholder 12">
            <a:extLst>
              <a:ext uri="{FF2B5EF4-FFF2-40B4-BE49-F238E27FC236}">
                <a16:creationId xmlns:a16="http://schemas.microsoft.com/office/drawing/2014/main" id="{E5B87C2C-7F36-6D34-D014-54305471A5A7}"/>
              </a:ext>
            </a:extLst>
          </p:cNvPr>
          <p:cNvSpPr>
            <a:spLocks noGrp="1"/>
          </p:cNvSpPr>
          <p:nvPr>
            <p:ph type="pic" sz="quarter" idx="73" hasCustomPrompt="1"/>
          </p:nvPr>
        </p:nvSpPr>
        <p:spPr>
          <a:xfrm>
            <a:off x="9161070"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70" name="SmartArt Placeholder 7">
            <a:extLst>
              <a:ext uri="{FF2B5EF4-FFF2-40B4-BE49-F238E27FC236}">
                <a16:creationId xmlns:a16="http://schemas.microsoft.com/office/drawing/2014/main" id="{162A8BA6-6F67-C4EB-3430-78F1A0EC0F06}"/>
              </a:ext>
            </a:extLst>
          </p:cNvPr>
          <p:cNvSpPr>
            <a:spLocks noGrp="1"/>
          </p:cNvSpPr>
          <p:nvPr>
            <p:ph type="dgm" sz="quarter" idx="74" hasCustomPrompt="1"/>
          </p:nvPr>
        </p:nvSpPr>
        <p:spPr>
          <a:xfrm>
            <a:off x="485523" y="1696224"/>
            <a:ext cx="2548800" cy="18000"/>
          </a:xfrm>
          <a:solidFill>
            <a:schemeClr val="tx2"/>
          </a:solidFill>
        </p:spPr>
        <p:txBody>
          <a:bodyPr/>
          <a:lstStyle>
            <a:lvl1pPr marL="0" indent="0">
              <a:buNone/>
              <a:defRPr sz="800"/>
            </a:lvl1pPr>
          </a:lstStyle>
          <a:p>
            <a:r>
              <a:rPr lang="en-US" dirty="0"/>
              <a:t> </a:t>
            </a:r>
          </a:p>
        </p:txBody>
      </p:sp>
      <p:sp>
        <p:nvSpPr>
          <p:cNvPr id="71" name="SmartArt Placeholder 7">
            <a:extLst>
              <a:ext uri="{FF2B5EF4-FFF2-40B4-BE49-F238E27FC236}">
                <a16:creationId xmlns:a16="http://schemas.microsoft.com/office/drawing/2014/main" id="{EC5DF0FE-64D1-AB19-CAF1-A390D6492B0D}"/>
              </a:ext>
            </a:extLst>
          </p:cNvPr>
          <p:cNvSpPr>
            <a:spLocks noGrp="1"/>
          </p:cNvSpPr>
          <p:nvPr>
            <p:ph type="dgm" sz="quarter" idx="75" hasCustomPrompt="1"/>
          </p:nvPr>
        </p:nvSpPr>
        <p:spPr>
          <a:xfrm>
            <a:off x="3377372" y="1696224"/>
            <a:ext cx="2548800" cy="18000"/>
          </a:xfrm>
          <a:solidFill>
            <a:schemeClr val="tx2"/>
          </a:solidFill>
        </p:spPr>
        <p:txBody>
          <a:bodyPr/>
          <a:lstStyle>
            <a:lvl1pPr marL="0" indent="0">
              <a:buNone/>
              <a:defRPr sz="800"/>
            </a:lvl1pPr>
          </a:lstStyle>
          <a:p>
            <a:r>
              <a:rPr lang="en-US" dirty="0"/>
              <a:t> </a:t>
            </a:r>
          </a:p>
        </p:txBody>
      </p:sp>
      <p:sp>
        <p:nvSpPr>
          <p:cNvPr id="72" name="SmartArt Placeholder 7">
            <a:extLst>
              <a:ext uri="{FF2B5EF4-FFF2-40B4-BE49-F238E27FC236}">
                <a16:creationId xmlns:a16="http://schemas.microsoft.com/office/drawing/2014/main" id="{60800279-F9E3-EDED-BB35-F73EEF52F830}"/>
              </a:ext>
            </a:extLst>
          </p:cNvPr>
          <p:cNvSpPr>
            <a:spLocks noGrp="1"/>
          </p:cNvSpPr>
          <p:nvPr>
            <p:ph type="dgm" sz="quarter" idx="76" hasCustomPrompt="1"/>
          </p:nvPr>
        </p:nvSpPr>
        <p:spPr>
          <a:xfrm>
            <a:off x="6269221" y="1696224"/>
            <a:ext cx="2548800" cy="18000"/>
          </a:xfrm>
          <a:solidFill>
            <a:schemeClr val="tx2"/>
          </a:solidFill>
        </p:spPr>
        <p:txBody>
          <a:bodyPr/>
          <a:lstStyle>
            <a:lvl1pPr marL="0" indent="0">
              <a:buNone/>
              <a:defRPr sz="800"/>
            </a:lvl1pPr>
          </a:lstStyle>
          <a:p>
            <a:r>
              <a:rPr lang="en-US" dirty="0"/>
              <a:t> </a:t>
            </a:r>
          </a:p>
        </p:txBody>
      </p:sp>
      <p:sp>
        <p:nvSpPr>
          <p:cNvPr id="73" name="SmartArt Placeholder 7">
            <a:extLst>
              <a:ext uri="{FF2B5EF4-FFF2-40B4-BE49-F238E27FC236}">
                <a16:creationId xmlns:a16="http://schemas.microsoft.com/office/drawing/2014/main" id="{1BF95AC1-33EC-C487-C489-B7A97BBB2925}"/>
              </a:ext>
            </a:extLst>
          </p:cNvPr>
          <p:cNvSpPr>
            <a:spLocks noGrp="1"/>
          </p:cNvSpPr>
          <p:nvPr>
            <p:ph type="dgm" sz="quarter" idx="77" hasCustomPrompt="1"/>
          </p:nvPr>
        </p:nvSpPr>
        <p:spPr>
          <a:xfrm>
            <a:off x="9161070" y="1696224"/>
            <a:ext cx="2548800" cy="18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1295746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and Full Imag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4BA46848-8969-3428-7E66-3827EB17DC5A}"/>
              </a:ext>
            </a:extLst>
          </p:cNvPr>
          <p:cNvSpPr>
            <a:spLocks noGrp="1"/>
          </p:cNvSpPr>
          <p:nvPr>
            <p:ph type="body" sz="quarter" idx="13" hasCustomPrompt="1"/>
          </p:nvPr>
        </p:nvSpPr>
        <p:spPr>
          <a:xfrm>
            <a:off x="864959" y="4980757"/>
            <a:ext cx="3445104" cy="193899"/>
          </a:xfrm>
        </p:spPr>
        <p:txBody>
          <a:bodyPr>
            <a:spAutoFit/>
          </a:bodyPr>
          <a:lstStyle>
            <a:lvl1pPr marL="0" indent="0">
              <a:lnSpc>
                <a:spcPct val="90000"/>
              </a:lnSpc>
              <a:buNone/>
              <a:defRPr sz="1400" b="1" i="0">
                <a:solidFill>
                  <a:schemeClr val="tx2"/>
                </a:solidFill>
                <a:latin typeface="+mn-lt"/>
              </a:defRPr>
            </a:lvl1pPr>
          </a:lstStyle>
          <a:p>
            <a:pPr lvl="0"/>
            <a:r>
              <a:rPr lang="en-GB" dirty="0"/>
              <a:t>Name</a:t>
            </a:r>
            <a:endParaRPr lang="en-US" dirty="0"/>
          </a:p>
        </p:txBody>
      </p:sp>
      <p:sp>
        <p:nvSpPr>
          <p:cNvPr id="8" name="Text Placeholder 9">
            <a:extLst>
              <a:ext uri="{FF2B5EF4-FFF2-40B4-BE49-F238E27FC236}">
                <a16:creationId xmlns:a16="http://schemas.microsoft.com/office/drawing/2014/main" id="{78B5CC24-699C-7858-0807-40619F0D533F}"/>
              </a:ext>
            </a:extLst>
          </p:cNvPr>
          <p:cNvSpPr>
            <a:spLocks noGrp="1"/>
          </p:cNvSpPr>
          <p:nvPr>
            <p:ph type="body" sz="quarter" idx="14" hasCustomPrompt="1"/>
          </p:nvPr>
        </p:nvSpPr>
        <p:spPr>
          <a:xfrm>
            <a:off x="864961" y="5184857"/>
            <a:ext cx="3445104" cy="153888"/>
          </a:xfrm>
        </p:spPr>
        <p:txBody>
          <a:bodyPr wrap="square">
            <a:spAutoFit/>
          </a:bodyPr>
          <a:lstStyle>
            <a:lvl1pPr marL="0" indent="0">
              <a:buNone/>
              <a:defRPr sz="1000" b="0" i="0">
                <a:solidFill>
                  <a:schemeClr val="bg1"/>
                </a:solidFill>
                <a:latin typeface="+mn-lt"/>
              </a:defRPr>
            </a:lvl1pPr>
          </a:lstStyle>
          <a:p>
            <a:pPr lvl="0"/>
            <a:r>
              <a:rPr lang="en-GB" dirty="0"/>
              <a:t>Job title</a:t>
            </a:r>
            <a:endParaRPr lang="en-US" dirty="0"/>
          </a:p>
        </p:txBody>
      </p:sp>
      <p:sp>
        <p:nvSpPr>
          <p:cNvPr id="4" name="Text Placeholder 23">
            <a:extLst>
              <a:ext uri="{FF2B5EF4-FFF2-40B4-BE49-F238E27FC236}">
                <a16:creationId xmlns:a16="http://schemas.microsoft.com/office/drawing/2014/main" id="{E82A0447-0820-5F05-7D32-3BE15F194869}"/>
              </a:ext>
              <a:ext uri="{C183D7F6-B498-43B3-948B-1728B52AA6E4}">
                <adec:decorative xmlns:adec="http://schemas.microsoft.com/office/drawing/2017/decorative" val="0"/>
              </a:ext>
            </a:extLst>
          </p:cNvPr>
          <p:cNvSpPr>
            <a:spLocks noGrp="1"/>
          </p:cNvSpPr>
          <p:nvPr>
            <p:ph type="body" sz="quarter" idx="26" hasCustomPrompt="1"/>
          </p:nvPr>
        </p:nvSpPr>
        <p:spPr>
          <a:xfrm>
            <a:off x="772884" y="358916"/>
            <a:ext cx="2023892" cy="1419083"/>
          </a:xfrm>
        </p:spPr>
        <p:txBody>
          <a:bodyPr anchor="t"/>
          <a:lstStyle>
            <a:lvl1pPr marL="0" indent="0">
              <a:spcBef>
                <a:spcPts val="0"/>
              </a:spcBef>
              <a:spcAft>
                <a:spcPts val="0"/>
              </a:spcAft>
              <a:buNone/>
              <a:defRPr sz="19200" b="0" i="0">
                <a:solidFill>
                  <a:schemeClr val="tx2"/>
                </a:solidFill>
                <a:latin typeface="Georgia Pro" panose="02040502050405020303" pitchFamily="18" charset="0"/>
              </a:defRPr>
            </a:lvl1pPr>
          </a:lstStyle>
          <a:p>
            <a:pPr lvl="0"/>
            <a:r>
              <a:rPr lang="en-GB" dirty="0"/>
              <a:t>“</a:t>
            </a:r>
          </a:p>
        </p:txBody>
      </p:sp>
      <p:sp>
        <p:nvSpPr>
          <p:cNvPr id="5" name="Text Placeholder 23">
            <a:extLst>
              <a:ext uri="{FF2B5EF4-FFF2-40B4-BE49-F238E27FC236}">
                <a16:creationId xmlns:a16="http://schemas.microsoft.com/office/drawing/2014/main" id="{8A771E8A-8B2A-ED69-3AEC-E5AEDB16F0EE}"/>
              </a:ext>
              <a:ext uri="{C183D7F6-B498-43B3-948B-1728B52AA6E4}">
                <adec:decorative xmlns:adec="http://schemas.microsoft.com/office/drawing/2017/decorative" val="0"/>
              </a:ext>
            </a:extLst>
          </p:cNvPr>
          <p:cNvSpPr>
            <a:spLocks noGrp="1"/>
          </p:cNvSpPr>
          <p:nvPr>
            <p:ph type="body" sz="quarter" idx="25" hasCustomPrompt="1"/>
          </p:nvPr>
        </p:nvSpPr>
        <p:spPr>
          <a:xfrm>
            <a:off x="864959" y="1958113"/>
            <a:ext cx="7524979" cy="2721927"/>
          </a:xfrm>
        </p:spPr>
        <p:txBody>
          <a:bodyPr/>
          <a:lstStyle>
            <a:lvl1pPr marL="0" indent="0">
              <a:buNone/>
              <a:defRPr sz="4800" b="0" i="0">
                <a:latin typeface="Georgia Pro" panose="02040502050405020303" pitchFamily="18" charset="0"/>
              </a:defRPr>
            </a:lvl1pPr>
          </a:lstStyle>
          <a:p>
            <a:pPr lvl="0"/>
            <a:r>
              <a:rPr lang="en-GB" dirty="0"/>
              <a:t>Quote goes here.</a:t>
            </a:r>
          </a:p>
        </p:txBody>
      </p:sp>
    </p:spTree>
    <p:extLst>
      <p:ext uri="{BB962C8B-B14F-4D97-AF65-F5344CB8AC3E}">
        <p14:creationId xmlns:p14="http://schemas.microsoft.com/office/powerpoint/2010/main" val="30931427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04648CD8-B307-812B-5BD0-91AA365C73D1}"/>
              </a:ext>
            </a:extLst>
          </p:cNvPr>
          <p:cNvSpPr>
            <a:spLocks noGrp="1"/>
          </p:cNvSpPr>
          <p:nvPr>
            <p:ph type="media" sz="quarter" idx="13"/>
          </p:nvPr>
        </p:nvSpPr>
        <p:spPr>
          <a:xfrm>
            <a:off x="0" y="0"/>
            <a:ext cx="12192000" cy="6858000"/>
          </a:xfrm>
        </p:spPr>
        <p:txBody>
          <a:bodyPr/>
          <a:lstStyle/>
          <a:p>
            <a:r>
              <a:rPr lang="en-GB"/>
              <a:t>Click icon to add media</a:t>
            </a:r>
            <a:endParaRPr lang="en-US"/>
          </a:p>
        </p:txBody>
      </p:sp>
    </p:spTree>
    <p:extLst>
      <p:ext uri="{BB962C8B-B14F-4D97-AF65-F5344CB8AC3E}">
        <p14:creationId xmlns:p14="http://schemas.microsoft.com/office/powerpoint/2010/main" val="644684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857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and Image">
    <p:spTree>
      <p:nvGrpSpPr>
        <p:cNvPr id="1" name=""/>
        <p:cNvGrpSpPr/>
        <p:nvPr/>
      </p:nvGrpSpPr>
      <p:grpSpPr>
        <a:xfrm>
          <a:off x="0" y="0"/>
          <a:ext cx="0" cy="0"/>
          <a:chOff x="0" y="0"/>
          <a:chExt cx="0" cy="0"/>
        </a:xfrm>
      </p:grpSpPr>
      <p:pic>
        <p:nvPicPr>
          <p:cNvPr id="6" name="Picture 5" descr="A bright yellow circle&#10;&#10;Description automatically generated with medium confidence">
            <a:extLst>
              <a:ext uri="{FF2B5EF4-FFF2-40B4-BE49-F238E27FC236}">
                <a16:creationId xmlns:a16="http://schemas.microsoft.com/office/drawing/2014/main" id="{0CE0EE1C-69FD-A2A1-0E47-EEBF86AA51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363373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Frame Yellow">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a:p>
          </p:txBody>
        </p:sp>
      </p:grpSp>
    </p:spTree>
    <p:extLst>
      <p:ext uri="{BB962C8B-B14F-4D97-AF65-F5344CB8AC3E}">
        <p14:creationId xmlns:p14="http://schemas.microsoft.com/office/powerpoint/2010/main" val="1343086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b="0" i="0">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5" name="Text Placeholder 4">
            <a:extLst>
              <a:ext uri="{FF2B5EF4-FFF2-40B4-BE49-F238E27FC236}">
                <a16:creationId xmlns:a16="http://schemas.microsoft.com/office/drawing/2014/main" id="{F079E910-7CFE-41D0-BD32-A43268A79099}"/>
              </a:ext>
            </a:extLst>
          </p:cNvPr>
          <p:cNvSpPr>
            <a:spLocks noGrp="1"/>
          </p:cNvSpPr>
          <p:nvPr>
            <p:ph type="body" sz="quarter" idx="10" hasCustomPrompt="1"/>
          </p:nvPr>
        </p:nvSpPr>
        <p:spPr>
          <a:xfrm>
            <a:off x="609283" y="1137920"/>
            <a:ext cx="10975022" cy="4756150"/>
          </a:xfrm>
        </p:spPr>
        <p:txBody>
          <a:bodyPr/>
          <a:lstStyle>
            <a:lvl1pPr>
              <a:spcBef>
                <a:spcPts val="0"/>
              </a:spcBef>
              <a:spcAft>
                <a:spcPts val="300"/>
              </a:spcAft>
              <a:defRPr/>
            </a:lvl1pPr>
            <a:lvl2pPr>
              <a:spcBef>
                <a:spcPts val="0"/>
              </a:spcBef>
              <a:spcAft>
                <a:spcPts val="300"/>
              </a:spcAft>
              <a:defRPr/>
            </a:lvl2pPr>
            <a:lvl3pPr>
              <a:spcBef>
                <a:spcPts val="0"/>
              </a:spcBef>
              <a:spcAft>
                <a:spcPts val="300"/>
              </a:spcAft>
              <a:defRPr/>
            </a:lvl3pPr>
            <a:lvl4pPr>
              <a:spcBef>
                <a:spcPts val="0"/>
              </a:spcBef>
              <a:spcAft>
                <a:spcPts val="300"/>
              </a:spcAft>
              <a:defRPr/>
            </a:lvl4pPr>
            <a:lvl5pPr>
              <a:spcBef>
                <a:spcPts val="0"/>
              </a:spcBef>
              <a:spcAft>
                <a:spcPts val="300"/>
              </a:spcAft>
              <a:defRPr/>
            </a:lvl5pPr>
          </a:lstStyle>
          <a:p>
            <a:pPr lvl="0"/>
            <a:r>
              <a:rPr lang="en-IN"/>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686669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a:spcBef>
                <a:spcPts val="18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734839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10" descr="A blurry image of a colorful light&#10;&#10;Description automatically generated">
            <a:extLst>
              <a:ext uri="{FF2B5EF4-FFF2-40B4-BE49-F238E27FC236}">
                <a16:creationId xmlns:a16="http://schemas.microsoft.com/office/drawing/2014/main" id="{203F2EEF-FA23-7BF3-FA42-7AA6A8048FC9}"/>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3" name="Rectangle 2">
            <a:extLst>
              <a:ext uri="{FF2B5EF4-FFF2-40B4-BE49-F238E27FC236}">
                <a16:creationId xmlns:a16="http://schemas.microsoft.com/office/drawing/2014/main" id="{8BA2609B-5A46-8F19-B245-1EA93E5AD851}"/>
              </a:ext>
            </a:extLst>
          </p:cNvPr>
          <p:cNvSpPr/>
          <p:nvPr userDrawn="1"/>
        </p:nvSpPr>
        <p:spPr>
          <a:xfrm>
            <a:off x="0" y="1754659"/>
            <a:ext cx="12193200" cy="5103341"/>
          </a:xfrm>
          <a:prstGeom prst="rect">
            <a:avLst/>
          </a:prstGeom>
          <a:gradFill>
            <a:gsLst>
              <a:gs pos="0">
                <a:srgbClr val="000000">
                  <a:alpha val="0"/>
                </a:srgbClr>
              </a:gs>
              <a:gs pos="100000">
                <a:srgbClr val="000000">
                  <a:alpha val="85000"/>
                </a:srgbClr>
              </a:gs>
            </a:gsLst>
            <a:lin ang="5400000" scaled="1"/>
          </a:gra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US" sz="2000" err="1">
              <a:solidFill>
                <a:schemeClr val="tx1"/>
              </a:solidFill>
            </a:endParaRPr>
          </a:p>
        </p:txBody>
      </p:sp>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marL="0" indent="0">
              <a:spcAft>
                <a:spcPts val="2400"/>
              </a:spcAft>
              <a:buNone/>
              <a:defRPr sz="2800" b="1">
                <a:latin typeface="EYInterstate" panose="02000503020000020004" pitchFamily="2" charset="0"/>
              </a:defRPr>
            </a:lvl1pPr>
            <a:lvl2pPr marL="403225" indent="-403225">
              <a:spcAft>
                <a:spcPts val="1200"/>
              </a:spcAft>
              <a:buFont typeface="+mj-lt"/>
              <a:buAutoNum type="alphaLcParenR"/>
              <a:defRPr sz="2400">
                <a:latin typeface="EYInterstate" panose="02000503020000020004" pitchFamily="2" charset="0"/>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4" name="Logo">
            <a:extLst>
              <a:ext uri="{FF2B5EF4-FFF2-40B4-BE49-F238E27FC236}">
                <a16:creationId xmlns:a16="http://schemas.microsoft.com/office/drawing/2014/main" id="{31547B25-EC34-1439-CF5B-D461DD9743D4}"/>
              </a:ext>
            </a:extLst>
          </p:cNvPr>
          <p:cNvGrpSpPr/>
          <p:nvPr userDrawn="1"/>
        </p:nvGrpSpPr>
        <p:grpSpPr bwMode="black">
          <a:xfrm>
            <a:off x="11623900" y="6276977"/>
            <a:ext cx="346158" cy="355219"/>
            <a:chOff x="7110" y="4004"/>
            <a:chExt cx="191" cy="196"/>
          </a:xfrm>
        </p:grpSpPr>
        <p:sp>
          <p:nvSpPr>
            <p:cNvPr id="5" name="Freeform 5">
              <a:extLst>
                <a:ext uri="{FF2B5EF4-FFF2-40B4-BE49-F238E27FC236}">
                  <a16:creationId xmlns:a16="http://schemas.microsoft.com/office/drawing/2014/main" id="{719A29DA-FB51-2F9C-D8F2-D9F9327B9985}"/>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6" name="Freeform 6">
              <a:extLst>
                <a:ext uri="{FF2B5EF4-FFF2-40B4-BE49-F238E27FC236}">
                  <a16:creationId xmlns:a16="http://schemas.microsoft.com/office/drawing/2014/main" id="{DE8D475B-9642-4175-AF8D-08C93BE729CB}"/>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7" name="Freeform 7">
              <a:extLst>
                <a:ext uri="{FF2B5EF4-FFF2-40B4-BE49-F238E27FC236}">
                  <a16:creationId xmlns:a16="http://schemas.microsoft.com/office/drawing/2014/main" id="{C8AF9272-2537-AEAB-A278-2B4700C4CC3A}"/>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8" name="TextBox 7">
            <a:extLst>
              <a:ext uri="{FF2B5EF4-FFF2-40B4-BE49-F238E27FC236}">
                <a16:creationId xmlns:a16="http://schemas.microsoft.com/office/drawing/2014/main" id="{70E3BCDF-7EAC-06EF-9084-B2D8E97AA1B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FB0FF822-F68E-8F8D-34B1-AE86565B7FA7}"/>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a:solidFill>
                  <a:schemeClr val="bg1"/>
                </a:solidFill>
                <a:latin typeface="EYInterstate" panose="02000503020000020004" pitchFamily="2" charset="0"/>
                <a:cs typeface="Arial" pitchFamily="34" charset="0"/>
              </a:rPr>
              <a:t>Future Tax Leaders Program: EY Exempt Organization Tax Services</a:t>
            </a:r>
          </a:p>
        </p:txBody>
      </p:sp>
      <p:sp>
        <p:nvSpPr>
          <p:cNvPr id="10" name="Rectangle 9">
            <a:extLst>
              <a:ext uri="{FF2B5EF4-FFF2-40B4-BE49-F238E27FC236}">
                <a16:creationId xmlns:a16="http://schemas.microsoft.com/office/drawing/2014/main" id="{0C87A213-2D87-5CA4-04D4-EBD841F6E19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a:solidFill>
                  <a:schemeClr val="bg1"/>
                </a:solidFill>
                <a:latin typeface="EYInterstate" panose="02000503020000020004" pitchFamily="2" charset="0"/>
                <a:cs typeface="Arial" pitchFamily="34" charset="0"/>
              </a:rPr>
              <a:t>March 2025</a:t>
            </a:r>
          </a:p>
        </p:txBody>
      </p:sp>
    </p:spTree>
    <p:extLst>
      <p:ext uri="{BB962C8B-B14F-4D97-AF65-F5344CB8AC3E}">
        <p14:creationId xmlns:p14="http://schemas.microsoft.com/office/powerpoint/2010/main" val="15326135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lvl1pPr>
              <a:defRPr sz="2000" b="1">
                <a:solidFill>
                  <a:schemeClr val="tx2"/>
                </a:solidFill>
                <a:latin typeface="EYInterstate" panose="02000503020000020004" pitchFamily="2" charset="0"/>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lvl1pPr>
              <a:defRPr sz="2000" b="1">
                <a:solidFill>
                  <a:schemeClr val="tx2"/>
                </a:solidFill>
                <a:latin typeface="EYInterstate" panose="02000503020000020004" pitchFamily="2" charset="0"/>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375091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lvl1pPr>
              <a:spcBef>
                <a:spcPts val="18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lvl1pPr>
              <a:spcBef>
                <a:spcPts val="18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012288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17157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03829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417114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a:t>Only one highlight line should appear. Delete the other two lines.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a:t>Only one highlight line should appear. Delete the other two lines.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a:t>Only one highlight line should appear. Delete the other two lines.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6764080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069290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Frame Wri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6FA399-654A-7130-1FF0-0F0197A98C2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sp>
        <p:nvSpPr>
          <p:cNvPr id="11"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38649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itle 4">
            <a:extLst>
              <a:ext uri="{FF2B5EF4-FFF2-40B4-BE49-F238E27FC236}">
                <a16:creationId xmlns:a16="http://schemas.microsoft.com/office/drawing/2014/main" id="{1F7B1FDC-B90E-6693-A750-B9BA4B535E8A}"/>
              </a:ext>
            </a:extLst>
          </p:cNvPr>
          <p:cNvSpPr>
            <a:spLocks noGrp="1"/>
          </p:cNvSpPr>
          <p:nvPr>
            <p:ph type="title"/>
          </p:nvPr>
        </p:nvSpPr>
        <p:spPr>
          <a:xfrm>
            <a:off x="889762" y="21272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13"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44759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CB01B256-70C6-9663-9CC6-1F22ADBAE7C3}"/>
              </a:ext>
            </a:extLst>
          </p:cNvPr>
          <p:cNvGrpSpPr/>
          <p:nvPr userDrawn="1"/>
        </p:nvGrpSpPr>
        <p:grpSpPr>
          <a:xfrm>
            <a:off x="485774" y="719508"/>
            <a:ext cx="5706110" cy="4360545"/>
            <a:chOff x="485774" y="719508"/>
            <a:chExt cx="5706110" cy="4360545"/>
          </a:xfrm>
        </p:grpSpPr>
        <p:sp>
          <p:nvSpPr>
            <p:cNvPr id="10" name="Freeform 25">
              <a:extLst>
                <a:ext uri="{FF2B5EF4-FFF2-40B4-BE49-F238E27FC236}">
                  <a16:creationId xmlns:a16="http://schemas.microsoft.com/office/drawing/2014/main" id="{F7E50E80-DFF0-E065-898F-1AFD970459B6}"/>
                </a:ext>
              </a:extLst>
            </p:cNvPr>
            <p:cNvSpPr/>
            <p:nvPr userDrawn="1"/>
          </p:nvSpPr>
          <p:spPr>
            <a:xfrm>
              <a:off x="485774" y="49784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14" name="Freeform 3">
              <a:extLst>
                <a:ext uri="{FF2B5EF4-FFF2-40B4-BE49-F238E27FC236}">
                  <a16:creationId xmlns:a16="http://schemas.microsoft.com/office/drawing/2014/main" id="{7E9D0337-F340-664F-6A13-B03AA4BA4F82}"/>
                </a:ext>
              </a:extLst>
            </p:cNvPr>
            <p:cNvSpPr/>
            <p:nvPr userDrawn="1"/>
          </p:nvSpPr>
          <p:spPr>
            <a:xfrm>
              <a:off x="485775" y="7195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a:p>
          </p:txBody>
        </p:sp>
      </p:grpSp>
      <p:sp>
        <p:nvSpPr>
          <p:cNvPr id="15" name="TextBox 14">
            <a:extLst>
              <a:ext uri="{FF2B5EF4-FFF2-40B4-BE49-F238E27FC236}">
                <a16:creationId xmlns:a16="http://schemas.microsoft.com/office/drawing/2014/main" id="{EEB2775D-C14D-1FFE-E3E9-4E62DDA32301}"/>
              </a:ext>
            </a:extLst>
          </p:cNvPr>
          <p:cNvSpPr txBox="1"/>
          <p:nvPr userDrawn="1"/>
        </p:nvSpPr>
        <p:spPr>
          <a:xfrm>
            <a:off x="461984" y="5552404"/>
            <a:ext cx="1045073" cy="197581"/>
          </a:xfrm>
          <a:prstGeom prst="rect">
            <a:avLst/>
          </a:prstGeom>
          <a:noFill/>
        </p:spPr>
        <p:txBody>
          <a:bodyPr wrap="square" lIns="0" tIns="0" rIns="0" bIns="0" rtlCol="0" anchor="ctr" anchorCtr="0">
            <a:noAutofit/>
          </a:bodyPr>
          <a:lstStyle/>
          <a:p>
            <a:r>
              <a:rPr lang="en-GB" sz="1200" dirty="0">
                <a:solidFill>
                  <a:schemeClr val="bg1"/>
                </a:solidFill>
                <a:latin typeface="EYInterstate Light" panose="02000506000000020004" pitchFamily="2" charset="0"/>
              </a:rPr>
              <a:t>Written by</a:t>
            </a:r>
          </a:p>
        </p:txBody>
      </p:sp>
      <p:sp>
        <p:nvSpPr>
          <p:cNvPr id="16" name="Text Placeholder 16">
            <a:extLst>
              <a:ext uri="{FF2B5EF4-FFF2-40B4-BE49-F238E27FC236}">
                <a16:creationId xmlns:a16="http://schemas.microsoft.com/office/drawing/2014/main" id="{FAE2F50B-78AF-04F3-4BFF-980630AF7AFF}"/>
              </a:ext>
            </a:extLst>
          </p:cNvPr>
          <p:cNvSpPr>
            <a:spLocks noGrp="1"/>
          </p:cNvSpPr>
          <p:nvPr>
            <p:ph type="body" sz="quarter" idx="14" hasCustomPrompt="1"/>
          </p:nvPr>
        </p:nvSpPr>
        <p:spPr>
          <a:xfrm>
            <a:off x="1333184" y="5966393"/>
            <a:ext cx="3089275" cy="180000"/>
          </a:xfrm>
        </p:spPr>
        <p:txBody>
          <a:bodyPr/>
          <a:lstStyle>
            <a:lvl1pPr marL="0" indent="0">
              <a:buNone/>
              <a:defRPr sz="1200">
                <a:solidFill>
                  <a:schemeClr val="tx2"/>
                </a:solidFill>
              </a:defRPr>
            </a:lvl1pPr>
          </a:lstStyle>
          <a:p>
            <a:pPr lvl="0"/>
            <a:r>
              <a:rPr lang="en-US" dirty="0"/>
              <a:t>Name Surname</a:t>
            </a:r>
            <a:endParaRPr lang="en-GB" dirty="0"/>
          </a:p>
        </p:txBody>
      </p:sp>
      <p:sp>
        <p:nvSpPr>
          <p:cNvPr id="17" name="Text Placeholder 16">
            <a:extLst>
              <a:ext uri="{FF2B5EF4-FFF2-40B4-BE49-F238E27FC236}">
                <a16:creationId xmlns:a16="http://schemas.microsoft.com/office/drawing/2014/main" id="{A5473ED8-C1F4-379D-AE01-5E7A3D5F3401}"/>
              </a:ext>
            </a:extLst>
          </p:cNvPr>
          <p:cNvSpPr>
            <a:spLocks noGrp="1"/>
          </p:cNvSpPr>
          <p:nvPr>
            <p:ph type="body" sz="quarter" idx="15" hasCustomPrompt="1"/>
          </p:nvPr>
        </p:nvSpPr>
        <p:spPr>
          <a:xfrm>
            <a:off x="1333184" y="6164011"/>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8" name="Picture Placeholder 19">
            <a:extLst>
              <a:ext uri="{FF2B5EF4-FFF2-40B4-BE49-F238E27FC236}">
                <a16:creationId xmlns:a16="http://schemas.microsoft.com/office/drawing/2014/main" id="{812BC08D-D0F7-900D-1481-4C172F6BE56E}"/>
              </a:ext>
            </a:extLst>
          </p:cNvPr>
          <p:cNvSpPr>
            <a:spLocks noGrp="1"/>
          </p:cNvSpPr>
          <p:nvPr>
            <p:ph type="pic" sz="quarter" idx="16"/>
          </p:nvPr>
        </p:nvSpPr>
        <p:spPr>
          <a:xfrm>
            <a:off x="461983" y="5861846"/>
            <a:ext cx="576000" cy="576000"/>
          </a:xfrm>
          <a:prstGeom prst="ellipse">
            <a:avLst/>
          </a:prstGeom>
        </p:spPr>
        <p:txBody>
          <a:bodyPr anchor="ctr"/>
          <a:lstStyle>
            <a:lvl1pPr marL="0" indent="0" algn="ctr">
              <a:buNone/>
              <a:defRPr sz="900">
                <a:solidFill>
                  <a:schemeClr val="bg1"/>
                </a:solidFill>
              </a:defRPr>
            </a:lvl1pPr>
          </a:lstStyle>
          <a:p>
            <a:endParaRPr lang="en-GB" dirty="0"/>
          </a:p>
        </p:txBody>
      </p:sp>
      <p:cxnSp>
        <p:nvCxnSpPr>
          <p:cNvPr id="19" name="Straight Connector 18">
            <a:extLst>
              <a:ext uri="{FF2B5EF4-FFF2-40B4-BE49-F238E27FC236}">
                <a16:creationId xmlns:a16="http://schemas.microsoft.com/office/drawing/2014/main" id="{D25B130A-4E65-32BD-4CB8-C7E2B623FD74}"/>
              </a:ext>
            </a:extLst>
          </p:cNvPr>
          <p:cNvCxnSpPr>
            <a:cxnSpLocks/>
          </p:cNvCxnSpPr>
          <p:nvPr userDrawn="1"/>
        </p:nvCxnSpPr>
        <p:spPr>
          <a:xfrm>
            <a:off x="1333184" y="5656264"/>
            <a:ext cx="8122101" cy="0"/>
          </a:xfrm>
          <a:prstGeom prst="line">
            <a:avLst/>
          </a:prstGeom>
          <a:ln w="952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2609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2567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Key Statement">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B747E62E-6D0C-C7D5-3E8D-2701CDF6C784}"/>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822959"/>
            <a:ext cx="8412480" cy="5029200"/>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a:solidFill>
                  <a:schemeClr val="bg1"/>
                </a:solidFill>
                <a:latin typeface="EYInterstate" panose="02000503020000020004" pitchFamily="2" charset="0"/>
                <a:cs typeface="Arial" pitchFamily="34" charset="0"/>
              </a:rPr>
              <a:t>Future Tax Leaders Program: EY Exempt Organization Tax Services</a:t>
            </a:r>
          </a:p>
        </p:txBody>
      </p:sp>
      <p:sp>
        <p:nvSpPr>
          <p:cNvPr id="3" name="TextBox 2">
            <a:extLst>
              <a:ext uri="{FF2B5EF4-FFF2-40B4-BE49-F238E27FC236}">
                <a16:creationId xmlns:a16="http://schemas.microsoft.com/office/drawing/2014/main" id="{848ED640-6F7E-A56C-04A4-A28E700C9D8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a:solidFill>
                  <a:schemeClr val="bg1"/>
                </a:solidFill>
                <a:latin typeface="EYInterstate" panose="02000503020000020004" pitchFamily="2" charset="0"/>
                <a:cs typeface="Arial" pitchFamily="34" charset="0"/>
              </a:rPr>
              <a:t>March 2025</a:t>
            </a:r>
          </a:p>
        </p:txBody>
      </p:sp>
    </p:spTree>
    <p:extLst>
      <p:ext uri="{BB962C8B-B14F-4D97-AF65-F5344CB8AC3E}">
        <p14:creationId xmlns:p14="http://schemas.microsoft.com/office/powerpoint/2010/main" val="31288391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Key Statement">
    <p:spTree>
      <p:nvGrpSpPr>
        <p:cNvPr id="1" name=""/>
        <p:cNvGrpSpPr/>
        <p:nvPr/>
      </p:nvGrpSpPr>
      <p:grpSpPr>
        <a:xfrm>
          <a:off x="0" y="0"/>
          <a:ext cx="0" cy="0"/>
          <a:chOff x="0" y="0"/>
          <a:chExt cx="0" cy="0"/>
        </a:xfrm>
      </p:grpSpPr>
      <p:pic>
        <p:nvPicPr>
          <p:cNvPr id="5" name="Picture 4" descr="A colorful light in the dark&#10;&#10;Description automatically generated">
            <a:extLst>
              <a:ext uri="{FF2B5EF4-FFF2-40B4-BE49-F238E27FC236}">
                <a16:creationId xmlns:a16="http://schemas.microsoft.com/office/drawing/2014/main" id="{373DA671-0971-16D6-EB10-36A79B280E62}"/>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hasCustomPrompt="1"/>
          </p:nvPr>
        </p:nvSpPr>
        <p:spPr>
          <a:xfrm>
            <a:off x="485774" y="822960"/>
            <a:ext cx="11218863" cy="4638675"/>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a:t>Title</a:t>
            </a:r>
          </a:p>
          <a:p>
            <a:pPr lvl="1"/>
            <a:r>
              <a:rPr lang="en-GB"/>
              <a:t>Second level</a:t>
            </a:r>
          </a:p>
          <a:p>
            <a:pPr lvl="2"/>
            <a:r>
              <a:rPr lang="en-GB"/>
              <a:t>Third level</a:t>
            </a:r>
          </a:p>
          <a:p>
            <a:pPr lvl="3"/>
            <a:r>
              <a:rPr lang="en-GB"/>
              <a:t>Fourth level</a:t>
            </a:r>
          </a:p>
          <a:p>
            <a:pPr lvl="4"/>
            <a:r>
              <a:rPr lang="en-GB"/>
              <a:t>Fifth level</a:t>
            </a:r>
            <a:endParaRPr lang="en-US"/>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a:solidFill>
                  <a:schemeClr val="bg1"/>
                </a:solidFill>
                <a:latin typeface="EYInterstate" panose="02000503020000020004" pitchFamily="2" charset="0"/>
                <a:cs typeface="Arial" pitchFamily="34" charset="0"/>
              </a:rPr>
              <a:t>Future Tax Leaders Program: EY Exempt Organization Tax Services</a:t>
            </a:r>
          </a:p>
        </p:txBody>
      </p:sp>
      <p:sp>
        <p:nvSpPr>
          <p:cNvPr id="3" name="TextBox 2">
            <a:extLst>
              <a:ext uri="{FF2B5EF4-FFF2-40B4-BE49-F238E27FC236}">
                <a16:creationId xmlns:a16="http://schemas.microsoft.com/office/drawing/2014/main" id="{848ED640-6F7E-A56C-04A4-A28E700C9D8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a:solidFill>
                  <a:schemeClr val="bg1"/>
                </a:solidFill>
                <a:latin typeface="EYInterstate" panose="02000503020000020004" pitchFamily="2" charset="0"/>
                <a:cs typeface="Arial" pitchFamily="34" charset="0"/>
              </a:rPr>
              <a:t>March 2025</a:t>
            </a:r>
          </a:p>
        </p:txBody>
      </p:sp>
    </p:spTree>
    <p:extLst>
      <p:ext uri="{BB962C8B-B14F-4D97-AF65-F5344CB8AC3E}">
        <p14:creationId xmlns:p14="http://schemas.microsoft.com/office/powerpoint/2010/main" val="3621633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1_Final legal text">
    <p:spTree>
      <p:nvGrpSpPr>
        <p:cNvPr id="1" name=""/>
        <p:cNvGrpSpPr/>
        <p:nvPr/>
      </p:nvGrpSpPr>
      <p:grpSpPr>
        <a:xfrm>
          <a:off x="0" y="0"/>
          <a:ext cx="0" cy="0"/>
          <a:chOff x="0" y="0"/>
          <a:chExt cx="0" cy="0"/>
        </a:xfrm>
      </p:grpSpPr>
      <p:pic>
        <p:nvPicPr>
          <p:cNvPr id="2" name="Picture 1" descr="A bright yellow circle&#10;&#10;Description automatically generated with medium confidence">
            <a:extLst>
              <a:ext uri="{FF2B5EF4-FFF2-40B4-BE49-F238E27FC236}">
                <a16:creationId xmlns:a16="http://schemas.microsoft.com/office/drawing/2014/main" id="{868BB597-21EC-43B9-FF18-B652D17F15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3079559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b="0" i="0">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Tree>
    <p:extLst>
      <p:ext uri="{BB962C8B-B14F-4D97-AF65-F5344CB8AC3E}">
        <p14:creationId xmlns:p14="http://schemas.microsoft.com/office/powerpoint/2010/main" val="35453972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b="0" i="0">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a:solidFill>
                <a:schemeClr val="bg1"/>
              </a:solidFill>
            </a:endParaRPr>
          </a:p>
        </p:txBody>
      </p:sp>
      <p:sp>
        <p:nvSpPr>
          <p:cNvPr id="5" name="Text Placeholder 4">
            <a:extLst>
              <a:ext uri="{FF2B5EF4-FFF2-40B4-BE49-F238E27FC236}">
                <a16:creationId xmlns:a16="http://schemas.microsoft.com/office/drawing/2014/main" id="{F079E910-7CFE-41D0-BD32-A43268A79099}"/>
              </a:ext>
            </a:extLst>
          </p:cNvPr>
          <p:cNvSpPr>
            <a:spLocks noGrp="1"/>
          </p:cNvSpPr>
          <p:nvPr>
            <p:ph type="body" sz="quarter" idx="10" hasCustomPrompt="1"/>
          </p:nvPr>
        </p:nvSpPr>
        <p:spPr>
          <a:xfrm>
            <a:off x="609283" y="1137920"/>
            <a:ext cx="10975022" cy="4756150"/>
          </a:xfrm>
        </p:spPr>
        <p:txBody>
          <a:bodyPr/>
          <a:lstStyle>
            <a:lvl1pPr>
              <a:spcBef>
                <a:spcPts val="0"/>
              </a:spcBef>
              <a:spcAft>
                <a:spcPts val="300"/>
              </a:spcAft>
              <a:defRPr/>
            </a:lvl1pPr>
            <a:lvl2pPr>
              <a:spcBef>
                <a:spcPts val="0"/>
              </a:spcBef>
              <a:spcAft>
                <a:spcPts val="300"/>
              </a:spcAft>
              <a:defRPr/>
            </a:lvl2pPr>
            <a:lvl3pPr>
              <a:spcBef>
                <a:spcPts val="0"/>
              </a:spcBef>
              <a:spcAft>
                <a:spcPts val="300"/>
              </a:spcAft>
              <a:defRPr/>
            </a:lvl3pPr>
            <a:lvl4pPr>
              <a:spcBef>
                <a:spcPts val="0"/>
              </a:spcBef>
              <a:spcAft>
                <a:spcPts val="300"/>
              </a:spcAft>
              <a:defRPr/>
            </a:lvl4pPr>
            <a:lvl5pPr>
              <a:spcBef>
                <a:spcPts val="0"/>
              </a:spcBef>
              <a:spcAft>
                <a:spcPts val="300"/>
              </a:spcAft>
              <a:defRPr/>
            </a:lvl5pPr>
          </a:lstStyle>
          <a:p>
            <a:pPr lvl="0"/>
            <a:r>
              <a:rPr lang="en-IN"/>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273495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lide Fram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3817A-1A0E-6215-C86F-711F67622AC3}"/>
              </a:ext>
              <a:ext uri="{C183D7F6-B498-43B3-948B-1728B52AA6E4}">
                <adec:decorative xmlns:adec="http://schemas.microsoft.com/office/drawing/2017/decorative" val="1"/>
              </a:ext>
            </a:extLst>
          </p:cNvPr>
          <p:cNvSpPr/>
          <p:nvPr/>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199" b="1">
              <a:solidFill>
                <a:schemeClr val="tx1"/>
              </a:solidFill>
            </a:endParaRPr>
          </a:p>
        </p:txBody>
      </p:sp>
      <p:grpSp>
        <p:nvGrpSpPr>
          <p:cNvPr id="5" name="Group 4">
            <a:extLst>
              <a:ext uri="{FF2B5EF4-FFF2-40B4-BE49-F238E27FC236}">
                <a16:creationId xmlns:a16="http://schemas.microsoft.com/office/drawing/2014/main" id="{9167EEE6-F985-2112-F3A8-85F1A04A37BD}"/>
              </a:ext>
            </a:extLst>
          </p:cNvPr>
          <p:cNvGrpSpPr/>
          <p:nvPr/>
        </p:nvGrpSpPr>
        <p:grpSpPr>
          <a:xfrm>
            <a:off x="485776"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sz="1799"/>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sz="1799"/>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7"/>
            <a:ext cx="4907628" cy="511939"/>
          </a:xfrm>
        </p:spPr>
        <p:txBody>
          <a:bodyPr wrap="square">
            <a:noAutofit/>
          </a:bodyPr>
          <a:lstStyle>
            <a:lvl1pPr marL="0" indent="0" algn="l">
              <a:buNone/>
              <a:defRPr lang="en-GB" sz="1599" kern="1200" dirty="0">
                <a:solidFill>
                  <a:schemeClr val="bg1"/>
                </a:solidFill>
                <a:latin typeface="EYInterstate" panose="02000503020000020004" pitchFamily="2" charset="0"/>
                <a:ea typeface="+mn-ea"/>
                <a:cs typeface="+mn-cs"/>
              </a:defRPr>
            </a:lvl1pPr>
            <a:lvl2pPr marL="456971" indent="0" algn="ctr">
              <a:buNone/>
              <a:defRPr sz="1999"/>
            </a:lvl2pPr>
            <a:lvl3pPr marL="913943" indent="0" algn="ctr">
              <a:buNone/>
              <a:defRPr sz="1799"/>
            </a:lvl3pPr>
            <a:lvl4pPr marL="1370914" indent="0" algn="ctr">
              <a:buNone/>
              <a:defRPr sz="1599"/>
            </a:lvl4pPr>
            <a:lvl5pPr marL="1827886" indent="0" algn="ctr">
              <a:buNone/>
              <a:defRPr sz="1599"/>
            </a:lvl5pPr>
            <a:lvl6pPr marL="2284857" indent="0" algn="ctr">
              <a:buNone/>
              <a:defRPr sz="1599"/>
            </a:lvl6pPr>
            <a:lvl7pPr marL="2741828" indent="0" algn="ctr">
              <a:buNone/>
              <a:defRPr sz="1599"/>
            </a:lvl7pPr>
            <a:lvl8pPr marL="3198800" indent="0" algn="ctr">
              <a:buNone/>
              <a:defRPr sz="1599"/>
            </a:lvl8pPr>
            <a:lvl9pPr marL="3655771" indent="0" algn="ctr">
              <a:buNone/>
              <a:defRPr sz="1599"/>
            </a:lvl9pPr>
          </a:lstStyle>
          <a:p>
            <a:r>
              <a:rPr lang="en-GB"/>
              <a:t>Click to edit master subtitle style</a:t>
            </a:r>
            <a:endParaRPr lang="en-US"/>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2"/>
            <a:ext cx="4906009" cy="1654043"/>
          </a:xfrm>
        </p:spPr>
        <p:txBody>
          <a:bodyPr anchor="t">
            <a:noAutofit/>
          </a:bodyPr>
          <a:lstStyle>
            <a:lvl1pPr>
              <a:defRPr sz="4198" b="1" i="0">
                <a:solidFill>
                  <a:schemeClr val="bg1"/>
                </a:solidFill>
                <a:latin typeface="EYInterstate" panose="02000503020000020004" pitchFamily="2" charset="0"/>
              </a:defRPr>
            </a:lvl1pPr>
          </a:lstStyle>
          <a:p>
            <a:r>
              <a:rPr lang="en-US"/>
              <a:t>Click to edit Master title style</a:t>
            </a:r>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3" y="5047487"/>
            <a:ext cx="4906010" cy="246221"/>
          </a:xfrm>
        </p:spPr>
        <p:txBody>
          <a:bodyPr wrap="square">
            <a:spAutoFit/>
          </a:bodyPr>
          <a:lstStyle>
            <a:lvl1pPr marL="0" indent="0">
              <a:buNone/>
              <a:defRPr sz="1599" b="1">
                <a:latin typeface="EYInterstate" panose="02000503020000020004" pitchFamily="2" charset="0"/>
              </a:defRPr>
            </a:lvl1pPr>
            <a:lvl2pPr marL="251874" indent="0">
              <a:buNone/>
              <a:defRPr sz="1599" b="1">
                <a:latin typeface="+mj-lt"/>
              </a:defRPr>
            </a:lvl2pPr>
            <a:lvl3pPr marL="503748" indent="0">
              <a:buNone/>
              <a:defRPr sz="1599" b="1">
                <a:latin typeface="+mj-lt"/>
              </a:defRPr>
            </a:lvl3pPr>
            <a:lvl4pPr marL="755622" indent="0">
              <a:buNone/>
              <a:defRPr sz="1599" b="1">
                <a:latin typeface="+mj-lt"/>
              </a:defRPr>
            </a:lvl4pPr>
            <a:lvl5pPr marL="1007496" indent="0">
              <a:buNone/>
              <a:defRPr sz="1599" b="1">
                <a:latin typeface="+mj-lt"/>
              </a:defRPr>
            </a:lvl5pPr>
          </a:lstStyle>
          <a:p>
            <a:pPr lvl="0"/>
            <a:r>
              <a:rPr lang="en-US"/>
              <a:t>Click to edit Master text styles</a:t>
            </a:r>
          </a:p>
        </p:txBody>
      </p:sp>
      <p:grpSp>
        <p:nvGrpSpPr>
          <p:cNvPr id="2" name="Group 1">
            <a:extLst>
              <a:ext uri="{FF2B5EF4-FFF2-40B4-BE49-F238E27FC236}">
                <a16:creationId xmlns:a16="http://schemas.microsoft.com/office/drawing/2014/main" id="{166D7E4E-2A81-A5AB-16CA-DBCEFBD59141}"/>
              </a:ext>
            </a:extLst>
          </p:cNvPr>
          <p:cNvGrpSpPr/>
          <p:nvPr/>
        </p:nvGrpSpPr>
        <p:grpSpPr>
          <a:xfrm>
            <a:off x="485774" y="1291010"/>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sz="1799"/>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sz="1799"/>
            </a:p>
          </p:txBody>
        </p:sp>
      </p:grpSp>
      <p:grpSp>
        <p:nvGrpSpPr>
          <p:cNvPr id="6" name="Group 5">
            <a:extLst>
              <a:ext uri="{FF2B5EF4-FFF2-40B4-BE49-F238E27FC236}">
                <a16:creationId xmlns:a16="http://schemas.microsoft.com/office/drawing/2014/main" id="{67AEBF90-6B4E-C743-2098-786F67C750D5}"/>
              </a:ext>
            </a:extLst>
          </p:cNvPr>
          <p:cNvGrpSpPr>
            <a:grpSpLocks noChangeAspect="1"/>
          </p:cNvGrpSpPr>
          <p:nvPr/>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0C9C1757-8C94-A6AF-A3BA-BBD03B3D52C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sz="1799"/>
            </a:p>
          </p:txBody>
        </p:sp>
        <p:sp>
          <p:nvSpPr>
            <p:cNvPr id="8" name="Freeform: Shape 7">
              <a:extLst>
                <a:ext uri="{FF2B5EF4-FFF2-40B4-BE49-F238E27FC236}">
                  <a16:creationId xmlns:a16="http://schemas.microsoft.com/office/drawing/2014/main" id="{AA6AE5F3-3050-E5BF-9762-F46B3D60EEC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sz="1799"/>
            </a:p>
          </p:txBody>
        </p:sp>
        <p:sp>
          <p:nvSpPr>
            <p:cNvPr id="9" name="Freeform: Shape 8">
              <a:extLst>
                <a:ext uri="{FF2B5EF4-FFF2-40B4-BE49-F238E27FC236}">
                  <a16:creationId xmlns:a16="http://schemas.microsoft.com/office/drawing/2014/main" id="{9D23A643-B30A-6BB1-47DB-C281B542937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sz="1799"/>
            </a:p>
          </p:txBody>
        </p:sp>
      </p:grpSp>
    </p:spTree>
    <p:extLst>
      <p:ext uri="{BB962C8B-B14F-4D97-AF65-F5344CB8AC3E}">
        <p14:creationId xmlns:p14="http://schemas.microsoft.com/office/powerpoint/2010/main" val="3838320134"/>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Fram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3817A-1A0E-6215-C86F-711F67622AC3}"/>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9167EEE6-F985-2112-F3A8-85F1A04A37B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166D7E4E-2A81-A5AB-16CA-DBCEFBD5914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a:p>
          </p:txBody>
        </p:sp>
      </p:grpSp>
    </p:spTree>
    <p:extLst>
      <p:ext uri="{BB962C8B-B14F-4D97-AF65-F5344CB8AC3E}">
        <p14:creationId xmlns:p14="http://schemas.microsoft.com/office/powerpoint/2010/main" val="618543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Fram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B25F44-CAE3-AE0B-B97B-B0F6E4B43D50}"/>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7E7E8938-439A-DB5B-B3DF-7EF202013D5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1A067759-C6C3-3B7B-ABF5-859A6A6352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C99724B-50FD-5B78-B6B7-D645073026A7}"/>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1980616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Fram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8D4830-1AF6-9C3D-EC53-70FC3C7CBE5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E8BA944B-A631-ACF6-36AE-7C814C7A5C9A}"/>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3" name="Group 2">
            <a:extLst>
              <a:ext uri="{FF2B5EF4-FFF2-40B4-BE49-F238E27FC236}">
                <a16:creationId xmlns:a16="http://schemas.microsoft.com/office/drawing/2014/main" id="{B1B984E4-95BA-5123-1CFC-48CE97FD819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63327741-8A1F-B922-5F7C-0313A67883A4}"/>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spTree>
    <p:extLst>
      <p:ext uri="{BB962C8B-B14F-4D97-AF65-F5344CB8AC3E}">
        <p14:creationId xmlns:p14="http://schemas.microsoft.com/office/powerpoint/2010/main" val="1299500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Fram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7BB4A-5FCC-BE0E-4598-A4CBBA847A08}"/>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6DE89320-B084-3AA1-F041-ECD9699F7EF4}"/>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E76002E9-E0C8-43F6-867E-B59C9AE9217B}"/>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00C864"/>
                </a:gs>
                <a:gs pos="100000">
                  <a:srgbClr val="4696FF"/>
                </a:gs>
              </a:gsLst>
              <a:lin ang="18600000" scaled="0"/>
              <a:tileRect/>
            </a:gradFill>
            <a:ln w="8181" cap="flat">
              <a:noFill/>
              <a:prstDash val="solid"/>
              <a:miter/>
            </a:ln>
          </p:spPr>
          <p:txBody>
            <a:bodyPr rtlCol="0" anchor="ctr"/>
            <a:lstStyle/>
            <a:p>
              <a:pPr lvl="0"/>
              <a:endParaRPr lang="en-US" dirty="0"/>
            </a:p>
          </p:txBody>
        </p:sp>
      </p:grpSp>
    </p:spTree>
    <p:extLst>
      <p:ext uri="{BB962C8B-B14F-4D97-AF65-F5344CB8AC3E}">
        <p14:creationId xmlns:p14="http://schemas.microsoft.com/office/powerpoint/2010/main" val="9401884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oleObject" Target="../embeddings/oleObject1.bin"/><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9.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1.emf"/><Relationship Id="rId2" Type="http://schemas.openxmlformats.org/officeDocument/2006/relationships/slideLayout" Target="../slideLayouts/slideLayout42.xml"/><Relationship Id="rId16" Type="http://schemas.openxmlformats.org/officeDocument/2006/relationships/oleObject" Target="../embeddings/oleObject2.bin"/><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ags" Target="../tags/tag3.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1.emf"/><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oleObject" Target="../embeddings/oleObject3.bin"/><Relationship Id="rId5" Type="http://schemas.openxmlformats.org/officeDocument/2006/relationships/tags" Target="../tags/tag4.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0A050459-5091-F5DB-3D52-D18F887822A7}"/>
              </a:ext>
            </a:extLst>
          </p:cNvPr>
          <p:cNvGraphicFramePr>
            <a:graphicFrameLocks noChangeAspect="1"/>
          </p:cNvGraphicFramePr>
          <p:nvPr userDrawn="1">
            <p:custDataLst>
              <p:tags r:id="rId42"/>
            </p:custDataLst>
            <p:extLst>
              <p:ext uri="{D42A27DB-BD31-4B8C-83A1-F6EECF244321}">
                <p14:modId xmlns:p14="http://schemas.microsoft.com/office/powerpoint/2010/main" val="3867575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3" imgW="395" imgH="396" progId="TCLayout.ActiveDocument.1">
                  <p:embed/>
                </p:oleObj>
              </mc:Choice>
              <mc:Fallback>
                <p:oleObj name="think-cell Slide" r:id="rId43" imgW="395" imgH="396" progId="TCLayout.ActiveDocument.1">
                  <p:embed/>
                  <p:pic>
                    <p:nvPicPr>
                      <p:cNvPr id="14" name="think-cell data - do not delete" hidden="1">
                        <a:extLst>
                          <a:ext uri="{FF2B5EF4-FFF2-40B4-BE49-F238E27FC236}">
                            <a16:creationId xmlns:a16="http://schemas.microsoft.com/office/drawing/2014/main" id="{0A050459-5091-F5DB-3D52-D18F887822A7}"/>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85523" y="345396"/>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p:txBody>
      </p:sp>
      <p:grpSp>
        <p:nvGrpSpPr>
          <p:cNvPr id="6" name="Group 4">
            <a:extLst>
              <a:ext uri="{FF2B5EF4-FFF2-40B4-BE49-F238E27FC236}">
                <a16:creationId xmlns:a16="http://schemas.microsoft.com/office/drawing/2014/main" id="{84D8E7BF-2CB9-F661-3559-99D90AE0A4E5}"/>
              </a:ext>
            </a:extLst>
          </p:cNvPr>
          <p:cNvGrpSpPr>
            <a:grpSpLocks noChangeAspect="1"/>
          </p:cNvGrpSpPr>
          <p:nvPr userDrawn="1"/>
        </p:nvGrpSpPr>
        <p:grpSpPr bwMode="black">
          <a:xfrm>
            <a:off x="11369257"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8" name="Freeform 6">
              <a:extLst>
                <a:ext uri="{FF2B5EF4-FFF2-40B4-BE49-F238E27FC236}">
                  <a16:creationId xmlns:a16="http://schemas.microsoft.com/office/drawing/2014/main" id="{9F5D8B0B-D61C-3D77-A3C6-C71B65E66459}"/>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66939EE2-541D-2E43-8858-BD44D3A0144C}"/>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10" name="Footer Placeholder 2">
            <a:extLst>
              <a:ext uri="{FF2B5EF4-FFF2-40B4-BE49-F238E27FC236}">
                <a16:creationId xmlns:a16="http://schemas.microsoft.com/office/drawing/2014/main" id="{7A0EC0E8-82E7-5BDC-AC67-A98086F628BD}"/>
              </a:ext>
            </a:extLst>
          </p:cNvPr>
          <p:cNvSpPr txBox="1">
            <a:spLocks/>
          </p:cNvSpPr>
          <p:nvPr userDrawn="1"/>
        </p:nvSpPr>
        <p:spPr>
          <a:xfrm>
            <a:off x="880006" y="6437115"/>
            <a:ext cx="1280160" cy="123111"/>
          </a:xfrm>
          <a:prstGeom prst="rect">
            <a:avLst/>
          </a:prstGeom>
        </p:spPr>
        <p:txBody>
          <a:bodyPr lIns="0" tIns="0" rIns="0" bIns="0">
            <a:spAutoFit/>
          </a:bodyPr>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dirty="0">
                <a:latin typeface="+mn-lt"/>
              </a:rPr>
              <a:t>Form 990 and IRS updates</a:t>
            </a:r>
            <a:endParaRPr lang="en-US" dirty="0">
              <a:latin typeface="+mn-lt"/>
            </a:endParaRPr>
          </a:p>
        </p:txBody>
      </p:sp>
      <p:sp>
        <p:nvSpPr>
          <p:cNvPr id="11" name="Slide Number Placeholder 4">
            <a:extLst>
              <a:ext uri="{FF2B5EF4-FFF2-40B4-BE49-F238E27FC236}">
                <a16:creationId xmlns:a16="http://schemas.microsoft.com/office/drawing/2014/main" id="{D4FDF76D-C218-1876-7203-478976463BC2}"/>
              </a:ext>
            </a:extLst>
          </p:cNvPr>
          <p:cNvSpPr txBox="1">
            <a:spLocks/>
          </p:cNvSpPr>
          <p:nvPr userDrawn="1"/>
        </p:nvSpPr>
        <p:spPr>
          <a:xfrm>
            <a:off x="479425" y="6437115"/>
            <a:ext cx="182880" cy="123111"/>
          </a:xfrm>
          <a:prstGeom prst="rect">
            <a:avLst/>
          </a:prstGeom>
        </p:spPr>
        <p:txBody>
          <a:bodyPr lIns="0" tIns="0" rIns="0" bIns="0">
            <a:spAutoFit/>
          </a:bodyPr>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D5B76411-544C-4F9A-8EDE-9EEB2BD21F95}" type="slidenum">
              <a:rPr lang="en-IN" smtClean="0">
                <a:solidFill>
                  <a:srgbClr val="FFE600"/>
                </a:solidFill>
                <a:latin typeface="+mn-lt"/>
              </a:rPr>
              <a:t>‹#›</a:t>
            </a:fld>
            <a:endParaRPr dirty="0">
              <a:solidFill>
                <a:srgbClr val="FFE600"/>
              </a:solidFill>
              <a:latin typeface="+mn-lt"/>
            </a:endParaRPr>
          </a:p>
        </p:txBody>
      </p:sp>
      <p:sp>
        <p:nvSpPr>
          <p:cNvPr id="4" name="Oval 3">
            <a:extLst>
              <a:ext uri="{FF2B5EF4-FFF2-40B4-BE49-F238E27FC236}">
                <a16:creationId xmlns:a16="http://schemas.microsoft.com/office/drawing/2014/main" id="{C689E128-39F7-E86F-A371-41595676D244}"/>
              </a:ext>
            </a:extLst>
          </p:cNvPr>
          <p:cNvSpPr/>
          <p:nvPr userDrawn="1"/>
        </p:nvSpPr>
        <p:spPr>
          <a:xfrm>
            <a:off x="2234725" y="6470568"/>
            <a:ext cx="56205" cy="56205"/>
          </a:xfrm>
          <a:prstGeom prst="ellipse">
            <a:avLst/>
          </a:prstGeom>
          <a:noFill/>
          <a:ln w="12700" cap="flat" cmpd="sng" algn="ctr">
            <a:solidFill>
              <a:srgbClr val="FFE6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IN" sz="2000" dirty="0" err="1">
              <a:solidFill>
                <a:schemeClr val="tx1"/>
              </a:solidFill>
            </a:endParaRPr>
          </a:p>
        </p:txBody>
      </p:sp>
      <p:sp>
        <p:nvSpPr>
          <p:cNvPr id="5" name="Oval 4">
            <a:extLst>
              <a:ext uri="{FF2B5EF4-FFF2-40B4-BE49-F238E27FC236}">
                <a16:creationId xmlns:a16="http://schemas.microsoft.com/office/drawing/2014/main" id="{6354CD47-F959-159D-EF29-E23B55E8271F}"/>
              </a:ext>
            </a:extLst>
          </p:cNvPr>
          <p:cNvSpPr/>
          <p:nvPr userDrawn="1"/>
        </p:nvSpPr>
        <p:spPr>
          <a:xfrm>
            <a:off x="2369485" y="6470568"/>
            <a:ext cx="56205" cy="56205"/>
          </a:xfrm>
          <a:prstGeom prst="ellipse">
            <a:avLst/>
          </a:prstGeom>
          <a:noFill/>
          <a:ln w="12700" cap="flat" cmpd="sng" algn="ctr">
            <a:solidFill>
              <a:srgbClr val="74748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IN" sz="2000" dirty="0" err="1">
              <a:solidFill>
                <a:schemeClr val="tx1"/>
              </a:solidFill>
            </a:endParaRPr>
          </a:p>
        </p:txBody>
      </p:sp>
      <p:sp>
        <p:nvSpPr>
          <p:cNvPr id="9" name="Oval 8">
            <a:extLst>
              <a:ext uri="{FF2B5EF4-FFF2-40B4-BE49-F238E27FC236}">
                <a16:creationId xmlns:a16="http://schemas.microsoft.com/office/drawing/2014/main" id="{5A40F3CC-D97B-ED9F-7162-CE3043640D55}"/>
              </a:ext>
            </a:extLst>
          </p:cNvPr>
          <p:cNvSpPr/>
          <p:nvPr userDrawn="1"/>
        </p:nvSpPr>
        <p:spPr>
          <a:xfrm>
            <a:off x="2504245" y="6470568"/>
            <a:ext cx="56205" cy="56205"/>
          </a:xfrm>
          <a:prstGeom prst="ellipse">
            <a:avLst/>
          </a:prstGeom>
          <a:noFill/>
          <a:ln w="12700" cap="flat" cmpd="sng" algn="ctr">
            <a:solidFill>
              <a:srgbClr val="C4C4CD"/>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IN" sz="2000" dirty="0" err="1">
              <a:solidFill>
                <a:schemeClr val="tx1"/>
              </a:solidFill>
            </a:endParaRPr>
          </a:p>
        </p:txBody>
      </p:sp>
    </p:spTree>
    <p:extLst>
      <p:ext uri="{BB962C8B-B14F-4D97-AF65-F5344CB8AC3E}">
        <p14:creationId xmlns:p14="http://schemas.microsoft.com/office/powerpoint/2010/main" val="4076081972"/>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 id="2147484462" r:id="rId12"/>
    <p:sldLayoutId id="2147484463" r:id="rId13"/>
    <p:sldLayoutId id="2147484464" r:id="rId14"/>
    <p:sldLayoutId id="2147484465" r:id="rId15"/>
    <p:sldLayoutId id="2147484466" r:id="rId16"/>
    <p:sldLayoutId id="2147484467" r:id="rId17"/>
    <p:sldLayoutId id="2147484468" r:id="rId18"/>
    <p:sldLayoutId id="2147484469" r:id="rId19"/>
    <p:sldLayoutId id="2147484470" r:id="rId20"/>
    <p:sldLayoutId id="2147484471" r:id="rId21"/>
    <p:sldLayoutId id="2147484472" r:id="rId22"/>
    <p:sldLayoutId id="2147484473" r:id="rId23"/>
    <p:sldLayoutId id="2147484474" r:id="rId24"/>
    <p:sldLayoutId id="2147484475" r:id="rId25"/>
    <p:sldLayoutId id="2147484476" r:id="rId26"/>
    <p:sldLayoutId id="2147484477" r:id="rId27"/>
    <p:sldLayoutId id="2147484478" r:id="rId28"/>
    <p:sldLayoutId id="2147484479" r:id="rId29"/>
    <p:sldLayoutId id="2147484480" r:id="rId30"/>
    <p:sldLayoutId id="2147484481" r:id="rId31"/>
    <p:sldLayoutId id="2147484482" r:id="rId32"/>
    <p:sldLayoutId id="2147484483" r:id="rId33"/>
    <p:sldLayoutId id="2147484484" r:id="rId34"/>
    <p:sldLayoutId id="2147484485" r:id="rId35"/>
    <p:sldLayoutId id="2147484486" r:id="rId36"/>
    <p:sldLayoutId id="2147484487" r:id="rId37"/>
    <p:sldLayoutId id="2147484488" r:id="rId38"/>
    <p:sldLayoutId id="2147484489" r:id="rId39"/>
    <p:sldLayoutId id="2147484490" r:id="rId40"/>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9" pos="7378">
          <p15:clr>
            <a:srgbClr val="F26B43"/>
          </p15:clr>
        </p15:guide>
        <p15:guide id="35" pos="302">
          <p15:clr>
            <a:srgbClr val="F26B43"/>
          </p15:clr>
        </p15:guide>
        <p15:guide id="36" orient="horz" pos="210">
          <p15:clr>
            <a:srgbClr val="F26B43"/>
          </p15:clr>
        </p15:guide>
        <p15:guide id="37" orient="horz" pos="527">
          <p15:clr>
            <a:srgbClr val="F26B43"/>
          </p15:clr>
        </p15:guide>
        <p15:guide id="38" orient="horz" pos="890">
          <p15:clr>
            <a:srgbClr val="F26B43"/>
          </p15:clr>
        </p15:guide>
        <p15:guide id="39" orient="horz" pos="383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1FB9E854-AF8D-D567-FF2E-9FB7D87FB0AA}"/>
              </a:ext>
            </a:extLst>
          </p:cNvPr>
          <p:cNvGraphicFramePr>
            <a:graphicFrameLocks noChangeAspect="1"/>
          </p:cNvGraphicFramePr>
          <p:nvPr userDrawn="1">
            <p:custDataLst>
              <p:tags r:id="rId15"/>
            </p:custDataLst>
            <p:extLst>
              <p:ext uri="{D42A27DB-BD31-4B8C-83A1-F6EECF244321}">
                <p14:modId xmlns:p14="http://schemas.microsoft.com/office/powerpoint/2010/main" val="2797045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395" imgH="396" progId="TCLayout.ActiveDocument.1">
                  <p:embed/>
                </p:oleObj>
              </mc:Choice>
              <mc:Fallback>
                <p:oleObj name="think-cell Slide" r:id="rId16" imgW="395" imgH="396" progId="TCLayout.ActiveDocument.1">
                  <p:embed/>
                  <p:pic>
                    <p:nvPicPr>
                      <p:cNvPr id="11" name="think-cell data - do not delete" hidden="1">
                        <a:extLst>
                          <a:ext uri="{FF2B5EF4-FFF2-40B4-BE49-F238E27FC236}">
                            <a16:creationId xmlns:a16="http://schemas.microsoft.com/office/drawing/2014/main" id="{1FB9E854-AF8D-D567-FF2E-9FB7D87FB0AA}"/>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pic>
        <p:nvPicPr>
          <p:cNvPr id="4" name="Picture 3" descr="A blurry image of a rainbow&#10;&#10;Description automatically generated">
            <a:extLst>
              <a:ext uri="{FF2B5EF4-FFF2-40B4-BE49-F238E27FC236}">
                <a16:creationId xmlns:a16="http://schemas.microsoft.com/office/drawing/2014/main" id="{F069EED6-D59B-6B93-7881-CB98A016B7C8}"/>
              </a:ext>
            </a:extLst>
          </p:cNvPr>
          <p:cNvPicPr>
            <a:picLocks/>
          </p:cNvPicPr>
          <p:nvPr userDrawn="1"/>
        </p:nvPicPr>
        <p:blipFill>
          <a:blip r:embed="rId18">
            <a:alphaModFix amt="45000"/>
            <a:extLst>
              <a:ext uri="{28A0092B-C50C-407E-A947-70E740481C1C}">
                <a14:useLocalDpi xmlns:a14="http://schemas.microsoft.com/office/drawing/2010/main"/>
              </a:ext>
            </a:extLst>
          </a:blip>
          <a:stretch>
            <a:fillRect/>
          </a:stretch>
        </p:blipFill>
        <p:spPr bwMode="hidden">
          <a:xfrm flipH="1">
            <a:off x="0" y="0"/>
            <a:ext cx="12193200" cy="6858000"/>
          </a:xfrm>
          <a:prstGeom prst="rect">
            <a:avLst/>
          </a:prstGeom>
        </p:spPr>
      </p:pic>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a:t>First level text style </a:t>
            </a:r>
            <a:r>
              <a:rPr lang="en-US" err="1"/>
              <a:t>EYInterstate</a:t>
            </a:r>
            <a:r>
              <a:rPr lang="en-US"/>
              <a:t> Light 16pt</a:t>
            </a:r>
          </a:p>
          <a:p>
            <a:pPr lvl="1"/>
            <a:r>
              <a:rPr lang="en-US"/>
              <a:t>Second level text style </a:t>
            </a:r>
            <a:r>
              <a:rPr lang="en-US" err="1"/>
              <a:t>EYInterstate</a:t>
            </a:r>
            <a:r>
              <a:rPr lang="en-US"/>
              <a:t> Light 16pt</a:t>
            </a:r>
          </a:p>
          <a:p>
            <a:pPr lvl="2"/>
            <a:r>
              <a:rPr lang="en-US"/>
              <a:t>Third level text style </a:t>
            </a:r>
            <a:r>
              <a:rPr lang="en-US" err="1"/>
              <a:t>EYInterstate</a:t>
            </a:r>
            <a:r>
              <a:rPr lang="en-US"/>
              <a:t> Light 14pt</a:t>
            </a:r>
          </a:p>
          <a:p>
            <a:pPr lvl="3"/>
            <a:r>
              <a:rPr lang="en-US"/>
              <a:t>Fourth level text style </a:t>
            </a:r>
            <a:r>
              <a:rPr lang="en-US" err="1"/>
              <a:t>EYInterstate</a:t>
            </a:r>
            <a:r>
              <a:rPr lang="en-US"/>
              <a:t> Light 14pt</a:t>
            </a:r>
          </a:p>
          <a:p>
            <a:pPr lvl="4"/>
            <a:r>
              <a:rPr lang="en-US"/>
              <a:t>Fifth level text style </a:t>
            </a:r>
            <a:r>
              <a:rPr lang="en-US" err="1"/>
              <a:t>EYInterstate</a:t>
            </a:r>
            <a:r>
              <a:rPr lang="en-US"/>
              <a:t> Light 12pt</a:t>
            </a:r>
          </a:p>
          <a:p>
            <a:pPr lvl="5"/>
            <a:r>
              <a:rPr lang="en-US"/>
              <a:t>Sixth level text style </a:t>
            </a:r>
            <a:r>
              <a:rPr lang="en-US" err="1"/>
              <a:t>EYInterstate</a:t>
            </a:r>
            <a:r>
              <a:rPr lang="en-US"/>
              <a:t> Light 12pt</a:t>
            </a:r>
          </a:p>
          <a:p>
            <a:pPr lvl="6"/>
            <a:r>
              <a:rPr lang="en-US"/>
              <a:t>Seventh level text style </a:t>
            </a:r>
            <a:r>
              <a:rPr lang="en-US" err="1"/>
              <a:t>EYInterstate</a:t>
            </a:r>
            <a:r>
              <a:rPr lang="en-US"/>
              <a:t> Light 11pt</a:t>
            </a:r>
          </a:p>
          <a:p>
            <a:pPr lvl="7"/>
            <a:r>
              <a:rPr lang="en-US"/>
              <a:t>Eighth level text style </a:t>
            </a:r>
            <a:r>
              <a:rPr lang="en-US" err="1"/>
              <a:t>EYInterstate</a:t>
            </a:r>
            <a:r>
              <a:rPr lang="en-US"/>
              <a:t> Light 10pt</a:t>
            </a:r>
          </a:p>
          <a:p>
            <a:pPr lvl="8"/>
            <a:r>
              <a:rPr lang="en-US"/>
              <a:t>Nineth level text style </a:t>
            </a:r>
            <a:r>
              <a:rPr lang="en-US" err="1"/>
              <a:t>EYInterstate</a:t>
            </a:r>
            <a:r>
              <a:rPr lang="en-US"/>
              <a:t> Light 20pt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9" name="TextBox 8">
            <a:extLst>
              <a:ext uri="{FF2B5EF4-FFF2-40B4-BE49-F238E27FC236}">
                <a16:creationId xmlns:a16="http://schemas.microsoft.com/office/drawing/2014/main" id="{D9D9CA88-CF58-B76E-781E-630BE77A061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B267FD03-357F-3B48-6020-113D59F0EDC5}"/>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a:solidFill>
                  <a:schemeClr val="bg1"/>
                </a:solidFill>
                <a:latin typeface="EYInterstate" panose="02000503020000020004" pitchFamily="2" charset="0"/>
                <a:cs typeface="Arial" pitchFamily="34" charset="0"/>
              </a:rPr>
              <a:t>Future Tax Leaders Program: EY Exempt Organization Tax Services</a:t>
            </a:r>
          </a:p>
        </p:txBody>
      </p:sp>
      <p:sp>
        <p:nvSpPr>
          <p:cNvPr id="12" name="Rectangle 11">
            <a:extLst>
              <a:ext uri="{FF2B5EF4-FFF2-40B4-BE49-F238E27FC236}">
                <a16:creationId xmlns:a16="http://schemas.microsoft.com/office/drawing/2014/main" id="{822BAE33-0CF7-25BD-E828-48FF5DA2BE4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a:solidFill>
                  <a:schemeClr val="bg1"/>
                </a:solidFill>
                <a:latin typeface="EYInterstate" panose="02000503020000020004" pitchFamily="2" charset="0"/>
                <a:cs typeface="Arial" pitchFamily="34" charset="0"/>
              </a:rPr>
              <a:t>March 2025</a:t>
            </a:r>
          </a:p>
        </p:txBody>
      </p:sp>
    </p:spTree>
    <p:extLst>
      <p:ext uri="{BB962C8B-B14F-4D97-AF65-F5344CB8AC3E}">
        <p14:creationId xmlns:p14="http://schemas.microsoft.com/office/powerpoint/2010/main" val="2924229438"/>
      </p:ext>
    </p:extLst>
  </p:cSld>
  <p:clrMap bg1="lt1" tx1="dk1" bg2="lt2" tx2="dk2" accent1="accent1" accent2="accent2" accent3="accent3" accent4="accent4" accent5="accent5" accent6="accent6" hlink="hlink" folHlink="folHlink"/>
  <p:sldLayoutIdLst>
    <p:sldLayoutId id="2147484086" r:id="rId1"/>
    <p:sldLayoutId id="2147484435" r:id="rId2"/>
    <p:sldLayoutId id="2147484087" r:id="rId3"/>
    <p:sldLayoutId id="2147484437" r:id="rId4"/>
    <p:sldLayoutId id="2147484088" r:id="rId5"/>
    <p:sldLayoutId id="2147484447" r:id="rId6"/>
    <p:sldLayoutId id="2147484099" r:id="rId7"/>
    <p:sldLayoutId id="2147484089" r:id="rId8"/>
    <p:sldLayoutId id="2147484094" r:id="rId9"/>
    <p:sldLayoutId id="2147484442" r:id="rId10"/>
    <p:sldLayoutId id="2147484438" r:id="rId11"/>
    <p:sldLayoutId id="2147484445" r:id="rId12"/>
    <p:sldLayoutId id="2147484444" r:id="rId13"/>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userDrawn="1">
          <p15:clr>
            <a:srgbClr val="F26B43"/>
          </p15:clr>
        </p15:guide>
        <p15:guide id="45" pos="7378" userDrawn="1">
          <p15:clr>
            <a:srgbClr val="F26B43"/>
          </p15:clr>
        </p15:guide>
        <p15:guide id="58" orient="horz" pos="663" userDrawn="1">
          <p15:clr>
            <a:srgbClr val="F26B43"/>
          </p15:clr>
        </p15:guide>
        <p15:guide id="59" orient="horz" pos="255" userDrawn="1">
          <p15:clr>
            <a:srgbClr val="F26B43"/>
          </p15:clr>
        </p15:guide>
        <p15:guide id="60" orient="horz" pos="890" userDrawn="1">
          <p15:clr>
            <a:srgbClr val="F26B43"/>
          </p15:clr>
        </p15:guide>
        <p15:guide id="61" orient="horz" pos="383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19DE3B1E-56C4-396C-A335-AD779150A66E}"/>
              </a:ext>
            </a:extLst>
          </p:cNvPr>
          <p:cNvGraphicFramePr>
            <a:graphicFrameLocks noChangeAspect="1"/>
          </p:cNvGraphicFramePr>
          <p:nvPr userDrawn="1">
            <p:custDataLst>
              <p:tags r:id="rId5"/>
            </p:custDataLst>
            <p:extLst>
              <p:ext uri="{D42A27DB-BD31-4B8C-83A1-F6EECF244321}">
                <p14:modId xmlns:p14="http://schemas.microsoft.com/office/powerpoint/2010/main" val="1414939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6" progId="TCLayout.ActiveDocument.1">
                  <p:embed/>
                </p:oleObj>
              </mc:Choice>
              <mc:Fallback>
                <p:oleObj name="think-cell Slide" r:id="rId6" imgW="395" imgH="396" progId="TCLayout.ActiveDocument.1">
                  <p:embed/>
                  <p:pic>
                    <p:nvPicPr>
                      <p:cNvPr id="16" name="think-cell data - do not delete" hidden="1">
                        <a:extLst>
                          <a:ext uri="{FF2B5EF4-FFF2-40B4-BE49-F238E27FC236}">
                            <a16:creationId xmlns:a16="http://schemas.microsoft.com/office/drawing/2014/main" id="{19DE3B1E-56C4-396C-A335-AD779150A66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85524" y="369888"/>
            <a:ext cx="11224347" cy="470898"/>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485524" y="1411289"/>
            <a:ext cx="11224347" cy="4638675"/>
          </a:xfrm>
          <a:prstGeom prst="rect">
            <a:avLst/>
          </a:prstGeom>
        </p:spPr>
        <p:txBody>
          <a:bodyPr vert="horz" lIns="0" tIns="0" rIns="0" bIns="0" rtlCol="0" anchor="t" anchorCtr="0">
            <a:noAutofit/>
          </a:bodyPr>
          <a:lstStyle/>
          <a:p>
            <a:r>
              <a:rPr lang="en-US"/>
              <a:t>First level text style </a:t>
            </a:r>
            <a:r>
              <a:rPr lang="en-US" err="1"/>
              <a:t>EYInterstate</a:t>
            </a:r>
            <a:r>
              <a:rPr lang="en-US"/>
              <a:t> Light </a:t>
            </a:r>
            <a:r>
              <a:rPr lang="en-US" err="1"/>
              <a:t>20pt</a:t>
            </a:r>
            <a:endParaRPr lang="en-US"/>
          </a:p>
          <a:p>
            <a:pPr lvl="1"/>
            <a:r>
              <a:rPr lang="en-US"/>
              <a:t>Second level text style </a:t>
            </a:r>
            <a:r>
              <a:rPr lang="en-US" err="1"/>
              <a:t>EYInterstate</a:t>
            </a:r>
            <a:r>
              <a:rPr lang="en-US"/>
              <a:t> Light </a:t>
            </a:r>
            <a:r>
              <a:rPr lang="en-US" err="1"/>
              <a:t>20pt</a:t>
            </a:r>
            <a:endParaRPr lang="en-US"/>
          </a:p>
          <a:p>
            <a:pPr lvl="2"/>
            <a:r>
              <a:rPr lang="en-US"/>
              <a:t>Third level text style </a:t>
            </a:r>
            <a:r>
              <a:rPr lang="en-US" err="1"/>
              <a:t>EYInterstate</a:t>
            </a:r>
            <a:r>
              <a:rPr lang="en-US"/>
              <a:t> Light </a:t>
            </a:r>
            <a:r>
              <a:rPr lang="en-US" err="1"/>
              <a:t>18pt</a:t>
            </a:r>
            <a:endParaRPr lang="en-US"/>
          </a:p>
          <a:p>
            <a:pPr lvl="3"/>
            <a:r>
              <a:rPr lang="en-US"/>
              <a:t>Fourth level text style </a:t>
            </a:r>
            <a:r>
              <a:rPr lang="en-US" err="1"/>
              <a:t>EYInterstate</a:t>
            </a:r>
            <a:r>
              <a:rPr lang="en-US"/>
              <a:t> Light </a:t>
            </a:r>
            <a:r>
              <a:rPr lang="en-US" err="1"/>
              <a:t>16pt</a:t>
            </a:r>
            <a:endParaRPr lang="en-US"/>
          </a:p>
          <a:p>
            <a:pPr lvl="4"/>
            <a:r>
              <a:rPr lang="en-US"/>
              <a:t>Fifth level text style </a:t>
            </a:r>
            <a:r>
              <a:rPr lang="en-US" err="1"/>
              <a:t>EYInterstate</a:t>
            </a:r>
            <a:r>
              <a:rPr lang="en-US"/>
              <a:t> Light </a:t>
            </a:r>
            <a:r>
              <a:rPr lang="en-US" err="1"/>
              <a:t>16pt</a:t>
            </a:r>
            <a:endParaRPr lang="en-US"/>
          </a:p>
          <a:p>
            <a:pPr lvl="5"/>
            <a:r>
              <a:rPr lang="en-US"/>
              <a:t>Sixth level text style </a:t>
            </a:r>
            <a:r>
              <a:rPr lang="en-US" err="1"/>
              <a:t>EYInterstate</a:t>
            </a:r>
            <a:r>
              <a:rPr lang="en-US"/>
              <a:t> Light </a:t>
            </a:r>
            <a:r>
              <a:rPr lang="en-US" err="1"/>
              <a:t>14pt</a:t>
            </a:r>
            <a:endParaRPr lang="en-US"/>
          </a:p>
          <a:p>
            <a:pPr lvl="6"/>
            <a:r>
              <a:rPr lang="en-US"/>
              <a:t>Seventh level text style </a:t>
            </a:r>
            <a:r>
              <a:rPr lang="en-US" err="1"/>
              <a:t>EYInterstate</a:t>
            </a:r>
            <a:r>
              <a:rPr lang="en-US"/>
              <a:t> Light </a:t>
            </a:r>
            <a:r>
              <a:rPr lang="en-US" err="1"/>
              <a:t>14pt</a:t>
            </a:r>
            <a:endParaRPr lang="en-US"/>
          </a:p>
          <a:p>
            <a:pPr lvl="7"/>
            <a:r>
              <a:rPr lang="en-US"/>
              <a:t>Eighth level text style </a:t>
            </a:r>
            <a:r>
              <a:rPr lang="en-US" err="1"/>
              <a:t>EYInterstate</a:t>
            </a:r>
            <a:r>
              <a:rPr lang="en-US"/>
              <a:t> Light </a:t>
            </a:r>
            <a:r>
              <a:rPr lang="en-US" err="1"/>
              <a:t>12pt</a:t>
            </a:r>
            <a:endParaRPr lang="en-US"/>
          </a:p>
          <a:p>
            <a:pPr lvl="8"/>
            <a:r>
              <a:rPr lang="en-US"/>
              <a:t>Nineth level text style </a:t>
            </a:r>
            <a:r>
              <a:rPr lang="en-US" err="1"/>
              <a:t>EYInterstate</a:t>
            </a:r>
            <a:r>
              <a:rPr lang="en-US"/>
              <a:t> Light </a:t>
            </a:r>
            <a:r>
              <a:rPr lang="en-US" err="1"/>
              <a:t>12pt</a:t>
            </a:r>
            <a:endParaRPr lang="en-US"/>
          </a:p>
        </p:txBody>
      </p:sp>
      <p:grpSp>
        <p:nvGrpSpPr>
          <p:cNvPr id="6" name="Group 4">
            <a:extLst>
              <a:ext uri="{FF2B5EF4-FFF2-40B4-BE49-F238E27FC236}">
                <a16:creationId xmlns:a16="http://schemas.microsoft.com/office/drawing/2014/main" id="{84D8E7BF-2CB9-F661-3559-99D90AE0A4E5}"/>
              </a:ext>
            </a:extLst>
          </p:cNvPr>
          <p:cNvGrpSpPr>
            <a:grpSpLocks noChangeAspect="1"/>
          </p:cNvGrpSpPr>
          <p:nvPr/>
        </p:nvGrpSpPr>
        <p:grpSpPr bwMode="black">
          <a:xfrm>
            <a:off x="11623900" y="6276979"/>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latin typeface="+mn-lt"/>
              </a:endParaRPr>
            </a:p>
          </p:txBody>
        </p:sp>
        <p:sp>
          <p:nvSpPr>
            <p:cNvPr id="8" name="Freeform 6">
              <a:extLst>
                <a:ext uri="{FF2B5EF4-FFF2-40B4-BE49-F238E27FC236}">
                  <a16:creationId xmlns:a16="http://schemas.microsoft.com/office/drawing/2014/main" id="{9F5D8B0B-D61C-3D77-A3C6-C71B65E66459}"/>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latin typeface="+mn-lt"/>
              </a:endParaRPr>
            </a:p>
          </p:txBody>
        </p:sp>
        <p:sp>
          <p:nvSpPr>
            <p:cNvPr id="13" name="Freeform 7">
              <a:extLst>
                <a:ext uri="{FF2B5EF4-FFF2-40B4-BE49-F238E27FC236}">
                  <a16:creationId xmlns:a16="http://schemas.microsoft.com/office/drawing/2014/main" id="{66939EE2-541D-2E43-8858-BD44D3A0144C}"/>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latin typeface="+mn-lt"/>
              </a:endParaRPr>
            </a:p>
          </p:txBody>
        </p:sp>
      </p:grpSp>
      <p:sp>
        <p:nvSpPr>
          <p:cNvPr id="4" name="TextBox 3">
            <a:extLst>
              <a:ext uri="{FF2B5EF4-FFF2-40B4-BE49-F238E27FC236}">
                <a16:creationId xmlns:a16="http://schemas.microsoft.com/office/drawing/2014/main" id="{F348C26B-EB6F-05CB-58C3-8CC885016C60}"/>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1B01CC5A-CB0D-6444-BC03-E3E3D3C2DFAA}"/>
              </a:ext>
            </a:extLst>
          </p:cNvPr>
          <p:cNvSpPr/>
          <p:nvPr/>
        </p:nvSpPr>
        <p:spPr>
          <a:xfrm>
            <a:off x="4038601" y="6468364"/>
            <a:ext cx="4114800" cy="182880"/>
          </a:xfrm>
          <a:prstGeom prst="rect">
            <a:avLst/>
          </a:prstGeom>
        </p:spPr>
        <p:txBody>
          <a:bodyPr vert="horz" wrap="none" lIns="0" tIns="0" rIns="0" bIns="0" rtlCol="0" anchor="ctr" anchorCtr="0">
            <a:noAutofit/>
          </a:bodyPr>
          <a:lstStyle/>
          <a:p>
            <a:pPr lvl="0" algn="ctr"/>
            <a:r>
              <a:rPr lang="en-US" sz="800">
                <a:solidFill>
                  <a:schemeClr val="bg1"/>
                </a:solidFill>
                <a:latin typeface="EYInterstate" panose="02000503020000020004" pitchFamily="2" charset="0"/>
                <a:cs typeface="Arial" pitchFamily="34" charset="0"/>
              </a:rPr>
              <a:t>Future Tax Leaders Program: EY Exempt Organization Tax Services</a:t>
            </a:r>
          </a:p>
        </p:txBody>
      </p:sp>
      <p:sp>
        <p:nvSpPr>
          <p:cNvPr id="10" name="Rectangle 9">
            <a:extLst>
              <a:ext uri="{FF2B5EF4-FFF2-40B4-BE49-F238E27FC236}">
                <a16:creationId xmlns:a16="http://schemas.microsoft.com/office/drawing/2014/main" id="{AC1931CF-CFBB-C147-E5B7-5EC331878F24}"/>
              </a:ext>
            </a:extLst>
          </p:cNvPr>
          <p:cNvSpPr/>
          <p:nvPr/>
        </p:nvSpPr>
        <p:spPr>
          <a:xfrm>
            <a:off x="1007010" y="6468364"/>
            <a:ext cx="1188720" cy="182880"/>
          </a:xfrm>
          <a:prstGeom prst="rect">
            <a:avLst/>
          </a:prstGeom>
        </p:spPr>
        <p:txBody>
          <a:bodyPr vert="horz" wrap="none" lIns="0" tIns="0" rIns="0" bIns="0" rtlCol="0" anchor="ctr" anchorCtr="0">
            <a:noAutofit/>
          </a:bodyPr>
          <a:lstStyle/>
          <a:p>
            <a:pPr lvl="0"/>
            <a:r>
              <a:rPr lang="en-US" sz="800">
                <a:solidFill>
                  <a:schemeClr val="bg1"/>
                </a:solidFill>
                <a:latin typeface="EYInterstate" panose="02000503020000020004" pitchFamily="2" charset="0"/>
                <a:cs typeface="Arial" pitchFamily="34" charset="0"/>
              </a:rPr>
              <a:t>March 2025</a:t>
            </a:r>
          </a:p>
        </p:txBody>
      </p:sp>
      <p:grpSp>
        <p:nvGrpSpPr>
          <p:cNvPr id="5" name="Group 4">
            <a:extLst>
              <a:ext uri="{FF2B5EF4-FFF2-40B4-BE49-F238E27FC236}">
                <a16:creationId xmlns:a16="http://schemas.microsoft.com/office/drawing/2014/main" id="{98CE0687-827E-3B7C-6BFA-0D847C95002E}"/>
              </a:ext>
            </a:extLst>
          </p:cNvPr>
          <p:cNvGrpSpPr>
            <a:grpSpLocks noChangeAspect="1"/>
          </p:cNvGrpSpPr>
          <p:nvPr userDrawn="1"/>
        </p:nvGrpSpPr>
        <p:grpSpPr bwMode="auto">
          <a:xfrm>
            <a:off x="11281250" y="6356350"/>
            <a:ext cx="303055" cy="311150"/>
            <a:chOff x="7110" y="4004"/>
            <a:chExt cx="191" cy="196"/>
          </a:xfrm>
        </p:grpSpPr>
        <p:sp>
          <p:nvSpPr>
            <p:cNvPr id="11" name="Freeform 5">
              <a:extLst>
                <a:ext uri="{FF2B5EF4-FFF2-40B4-BE49-F238E27FC236}">
                  <a16:creationId xmlns:a16="http://schemas.microsoft.com/office/drawing/2014/main" id="{C98EE5BB-9692-E1B1-2F5D-69E652769F9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2" name="Freeform 6">
              <a:extLst>
                <a:ext uri="{FF2B5EF4-FFF2-40B4-BE49-F238E27FC236}">
                  <a16:creationId xmlns:a16="http://schemas.microsoft.com/office/drawing/2014/main" id="{1FF7C8A3-1BFF-E976-FA90-D7781AF8B7B6}"/>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14" name="Freeform 7">
              <a:extLst>
                <a:ext uri="{FF2B5EF4-FFF2-40B4-BE49-F238E27FC236}">
                  <a16:creationId xmlns:a16="http://schemas.microsoft.com/office/drawing/2014/main" id="{C194E096-FC86-918E-5CC3-D19A09040E66}"/>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grpSp>
    </p:spTree>
    <p:extLst>
      <p:ext uri="{BB962C8B-B14F-4D97-AF65-F5344CB8AC3E}">
        <p14:creationId xmlns:p14="http://schemas.microsoft.com/office/powerpoint/2010/main" val="2178323183"/>
      </p:ext>
    </p:extLst>
  </p:cSld>
  <p:clrMap bg1="lt1" tx1="dk1" bg2="lt2" tx2="dk2" accent1="accent1" accent2="accent2" accent3="accent3" accent4="accent4" accent5="accent5" accent6="accent6" hlink="hlink" folHlink="folHlink"/>
  <p:sldLayoutIdLst>
    <p:sldLayoutId id="2147484096" r:id="rId1"/>
    <p:sldLayoutId id="2147484095" r:id="rId2"/>
    <p:sldLayoutId id="2147484079" r:id="rId3"/>
  </p:sldLayoutIdLst>
  <p:hf hdr="0"/>
  <p:txStyles>
    <p:title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9" pos="7374" userDrawn="1">
          <p15:clr>
            <a:srgbClr val="F26B43"/>
          </p15:clr>
        </p15:guide>
        <p15:guide id="35" pos="302" userDrawn="1">
          <p15:clr>
            <a:srgbClr val="F26B43"/>
          </p15:clr>
        </p15:guide>
        <p15:guide id="36" orient="horz" pos="210" userDrawn="1">
          <p15:clr>
            <a:srgbClr val="F26B43"/>
          </p15:clr>
        </p15:guide>
        <p15:guide id="37" orient="horz" pos="527" userDrawn="1">
          <p15:clr>
            <a:srgbClr val="F26B43"/>
          </p15:clr>
        </p15:guide>
        <p15:guide id="38" orient="horz" pos="890" userDrawn="1">
          <p15:clr>
            <a:srgbClr val="F26B43"/>
          </p15:clr>
        </p15:guide>
        <p15:guide id="39" orient="horz" pos="38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8.xml"/><Relationship Id="rId1" Type="http://schemas.openxmlformats.org/officeDocument/2006/relationships/themeOverride" Target="../theme/themeOverride3.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9.xml"/><Relationship Id="rId1" Type="http://schemas.openxmlformats.org/officeDocument/2006/relationships/themeOverride" Target="../theme/themeOverride4.xml"/><Relationship Id="rId6" Type="http://schemas.openxmlformats.org/officeDocument/2006/relationships/image" Target="../media/image17.emf"/><Relationship Id="rId5" Type="http://schemas.openxmlformats.org/officeDocument/2006/relationships/oleObject" Target="../embeddings/oleObject5.bin"/><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10.xml"/><Relationship Id="rId1" Type="http://schemas.openxmlformats.org/officeDocument/2006/relationships/themeOverride" Target="../theme/themeOverride5.xml"/><Relationship Id="rId5" Type="http://schemas.openxmlformats.org/officeDocument/2006/relationships/image" Target="../media/image17.e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11.xml"/><Relationship Id="rId1" Type="http://schemas.openxmlformats.org/officeDocument/2006/relationships/themeOverride" Target="../theme/themeOverride6.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hyperlink" Target="https://www.irs.gov/government-entities/tax-exempt-government-entities-compliance-program-and-priorities#:~:text=Our%20compliance%20program%20involves%20a,a%20robust%20feedback%20mechanism%20to" TargetMode="External"/><Relationship Id="rId2" Type="http://schemas.openxmlformats.org/officeDocument/2006/relationships/tags" Target="../tags/tag12.xml"/><Relationship Id="rId1" Type="http://schemas.openxmlformats.org/officeDocument/2006/relationships/themeOverride" Target="../theme/themeOverride7.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13.xml"/><Relationship Id="rId1" Type="http://schemas.openxmlformats.org/officeDocument/2006/relationships/themeOverride" Target="../theme/themeOverride8.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14.xml"/><Relationship Id="rId1" Type="http://schemas.openxmlformats.org/officeDocument/2006/relationships/themeOverride" Target="../theme/themeOverride9.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15.xml"/><Relationship Id="rId1" Type="http://schemas.openxmlformats.org/officeDocument/2006/relationships/themeOverride" Target="../theme/themeOverride10.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16.xml"/><Relationship Id="rId1" Type="http://schemas.openxmlformats.org/officeDocument/2006/relationships/themeOverride" Target="../theme/themeOverride11.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24.xml"/><Relationship Id="rId7" Type="http://schemas.openxmlformats.org/officeDocument/2006/relationships/image" Target="../media/image21.jpeg"/><Relationship Id="rId2" Type="http://schemas.openxmlformats.org/officeDocument/2006/relationships/tags" Target="../tags/tag17.xml"/><Relationship Id="rId1" Type="http://schemas.openxmlformats.org/officeDocument/2006/relationships/themeOverride" Target="../theme/themeOverride12.xml"/><Relationship Id="rId6" Type="http://schemas.openxmlformats.org/officeDocument/2006/relationships/image" Target="../media/image17.emf"/><Relationship Id="rId5" Type="http://schemas.openxmlformats.org/officeDocument/2006/relationships/oleObject" Target="../embeddings/oleObject8.bin"/><Relationship Id="rId4" Type="http://schemas.openxmlformats.org/officeDocument/2006/relationships/notesSlide" Target="../notesSlides/notesSlide15.xml"/><Relationship Id="rId9"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4.jpeg"/><Relationship Id="rId2" Type="http://schemas.openxmlformats.org/officeDocument/2006/relationships/tags" Target="../tags/tag18.xml"/><Relationship Id="rId1" Type="http://schemas.openxmlformats.org/officeDocument/2006/relationships/themeOverride" Target="../theme/themeOverride13.xml"/><Relationship Id="rId6" Type="http://schemas.openxmlformats.org/officeDocument/2006/relationships/image" Target="../media/image17.emf"/><Relationship Id="rId5" Type="http://schemas.openxmlformats.org/officeDocument/2006/relationships/oleObject" Target="../embeddings/oleObject9.bin"/><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5.jpeg"/><Relationship Id="rId2" Type="http://schemas.openxmlformats.org/officeDocument/2006/relationships/tags" Target="../tags/tag19.xml"/><Relationship Id="rId1" Type="http://schemas.openxmlformats.org/officeDocument/2006/relationships/themeOverride" Target="../theme/themeOverride14.xml"/><Relationship Id="rId6" Type="http://schemas.openxmlformats.org/officeDocument/2006/relationships/image" Target="../media/image17.emf"/><Relationship Id="rId5" Type="http://schemas.openxmlformats.org/officeDocument/2006/relationships/oleObject" Target="../embeddings/oleObject5.bin"/><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20.xml"/><Relationship Id="rId1" Type="http://schemas.openxmlformats.org/officeDocument/2006/relationships/themeOverride" Target="../theme/themeOverride15.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21.xml"/><Relationship Id="rId1" Type="http://schemas.openxmlformats.org/officeDocument/2006/relationships/themeOverride" Target="../theme/themeOverride16.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22.xml"/><Relationship Id="rId1" Type="http://schemas.openxmlformats.org/officeDocument/2006/relationships/themeOverride" Target="../theme/themeOverride17.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23.xml"/><Relationship Id="rId1" Type="http://schemas.openxmlformats.org/officeDocument/2006/relationships/themeOverride" Target="../theme/themeOverride18.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24.xml"/><Relationship Id="rId1" Type="http://schemas.openxmlformats.org/officeDocument/2006/relationships/themeOverride" Target="../theme/themeOverride19.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25.xml"/><Relationship Id="rId1" Type="http://schemas.openxmlformats.org/officeDocument/2006/relationships/themeOverride" Target="../theme/themeOverride20.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26.xml"/><Relationship Id="rId1" Type="http://schemas.openxmlformats.org/officeDocument/2006/relationships/themeOverride" Target="../theme/themeOverride21.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hyperlink" Target="https://www.irs.gov/government-entities/tax-exempt-government-entities-compliance-program-and-priorities" TargetMode="External"/><Relationship Id="rId2" Type="http://schemas.openxmlformats.org/officeDocument/2006/relationships/tags" Target="../tags/tag27.xml"/><Relationship Id="rId1" Type="http://schemas.openxmlformats.org/officeDocument/2006/relationships/themeOverride" Target="../theme/themeOverride22.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28.xml"/><Relationship Id="rId1" Type="http://schemas.openxmlformats.org/officeDocument/2006/relationships/themeOverride" Target="../theme/themeOverride23.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6.jpeg"/><Relationship Id="rId2" Type="http://schemas.openxmlformats.org/officeDocument/2006/relationships/tags" Target="../tags/tag29.xml"/><Relationship Id="rId1" Type="http://schemas.openxmlformats.org/officeDocument/2006/relationships/themeOverride" Target="../theme/themeOverride24.xml"/><Relationship Id="rId6" Type="http://schemas.openxmlformats.org/officeDocument/2006/relationships/image" Target="../media/image17.emf"/><Relationship Id="rId5" Type="http://schemas.openxmlformats.org/officeDocument/2006/relationships/oleObject" Target="../embeddings/oleObject5.bin"/><Relationship Id="rId4"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30.xml"/><Relationship Id="rId1" Type="http://schemas.openxmlformats.org/officeDocument/2006/relationships/themeOverride" Target="../theme/themeOverride25.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31.xml"/><Relationship Id="rId1" Type="http://schemas.openxmlformats.org/officeDocument/2006/relationships/themeOverride" Target="../theme/themeOverride26.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32.xml"/><Relationship Id="rId1" Type="http://schemas.openxmlformats.org/officeDocument/2006/relationships/themeOverride" Target="../theme/themeOverride27.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33.xml"/><Relationship Id="rId1" Type="http://schemas.openxmlformats.org/officeDocument/2006/relationships/themeOverride" Target="../theme/themeOverride28.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8" Type="http://schemas.openxmlformats.org/officeDocument/2006/relationships/hyperlink" Target="https://taxnews.ey.com/news/2025-0548" TargetMode="External"/><Relationship Id="rId13" Type="http://schemas.openxmlformats.org/officeDocument/2006/relationships/hyperlink" Target="https://taxnews.ey.com/news/2023-0935" TargetMode="External"/><Relationship Id="rId3" Type="http://schemas.openxmlformats.org/officeDocument/2006/relationships/slideLayout" Target="../slideLayouts/slideLayout24.xml"/><Relationship Id="rId7" Type="http://schemas.openxmlformats.org/officeDocument/2006/relationships/hyperlink" Target="https://taxnews.ey.com/news/2024-1895" TargetMode="External"/><Relationship Id="rId12" Type="http://schemas.openxmlformats.org/officeDocument/2006/relationships/hyperlink" Target="https://taxnews.ey.com/news/2024-2102" TargetMode="External"/><Relationship Id="rId2" Type="http://schemas.openxmlformats.org/officeDocument/2006/relationships/tags" Target="../tags/tag34.xml"/><Relationship Id="rId1" Type="http://schemas.openxmlformats.org/officeDocument/2006/relationships/themeOverride" Target="../theme/themeOverride29.xml"/><Relationship Id="rId6" Type="http://schemas.openxmlformats.org/officeDocument/2006/relationships/image" Target="../media/image17.emf"/><Relationship Id="rId11" Type="http://schemas.openxmlformats.org/officeDocument/2006/relationships/hyperlink" Target="https://taxnews.ey.com/news/2024-2329" TargetMode="External"/><Relationship Id="rId5" Type="http://schemas.openxmlformats.org/officeDocument/2006/relationships/oleObject" Target="../embeddings/oleObject7.bin"/><Relationship Id="rId10" Type="http://schemas.openxmlformats.org/officeDocument/2006/relationships/hyperlink" Target="https://taxnews.ey.com/news/2024-2360" TargetMode="External"/><Relationship Id="rId4" Type="http://schemas.openxmlformats.org/officeDocument/2006/relationships/notesSlide" Target="../notesSlides/notesSlide37.xml"/><Relationship Id="rId9" Type="http://schemas.openxmlformats.org/officeDocument/2006/relationships/hyperlink" Target="https://taxnews.ey.com/news/2025-0305" TargetMode="External"/><Relationship Id="rId14" Type="http://schemas.openxmlformats.org/officeDocument/2006/relationships/hyperlink" Target="https://taxnews.ey.com/news/2024-1957"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4.xml"/><Relationship Id="rId1" Type="http://schemas.openxmlformats.org/officeDocument/2006/relationships/tags" Target="../tags/tag5.xml"/><Relationship Id="rId4" Type="http://schemas.openxmlformats.org/officeDocument/2006/relationships/image" Target="../media/image1.em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35.xml"/><Relationship Id="rId1" Type="http://schemas.openxmlformats.org/officeDocument/2006/relationships/themeOverride" Target="../theme/themeOverride30.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hyperlink" Target="https://www.irs.gov/pub/irs-wd/202405011.pdf" TargetMode="External"/><Relationship Id="rId2" Type="http://schemas.openxmlformats.org/officeDocument/2006/relationships/tags" Target="../tags/tag36.xml"/><Relationship Id="rId1" Type="http://schemas.openxmlformats.org/officeDocument/2006/relationships/themeOverride" Target="../theme/themeOverride31.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37.xml"/><Relationship Id="rId1" Type="http://schemas.openxmlformats.org/officeDocument/2006/relationships/themeOverride" Target="../theme/themeOverride32.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0.xml"/><Relationship Id="rId1" Type="http://schemas.openxmlformats.org/officeDocument/2006/relationships/tags" Target="../tags/tag38.xml"/><Relationship Id="rId5" Type="http://schemas.openxmlformats.org/officeDocument/2006/relationships/image" Target="../media/image17.emf"/><Relationship Id="rId4" Type="http://schemas.openxmlformats.org/officeDocument/2006/relationships/oleObject" Target="../embeddings/oleObject10.bin"/></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6.xml"/><Relationship Id="rId1" Type="http://schemas.openxmlformats.org/officeDocument/2006/relationships/themeOverride" Target="../theme/themeOverride1.x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7.xml"/><Relationship Id="rId1" Type="http://schemas.openxmlformats.org/officeDocument/2006/relationships/themeOverride" Target="../theme/themeOverride2.xml"/><Relationship Id="rId6" Type="http://schemas.openxmlformats.org/officeDocument/2006/relationships/image" Target="../media/image19.jpeg"/><Relationship Id="rId5" Type="http://schemas.openxmlformats.org/officeDocument/2006/relationships/image" Target="../media/image17.e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A177AE-6541-4916-2DDE-C8F3329DAAC0}"/>
              </a:ext>
            </a:extLst>
          </p:cNvPr>
          <p:cNvSpPr>
            <a:spLocks noGrp="1"/>
          </p:cNvSpPr>
          <p:nvPr>
            <p:ph type="body" sz="quarter" idx="10"/>
          </p:nvPr>
        </p:nvSpPr>
        <p:spPr>
          <a:xfrm>
            <a:off x="889000" y="4967288"/>
            <a:ext cx="4906963" cy="277812"/>
          </a:xfrm>
        </p:spPr>
        <p:txBody>
          <a:bodyPr/>
          <a:lstStyle/>
          <a:p>
            <a:r>
              <a:rPr lang="en-US" dirty="0"/>
              <a:t>March 27, 2025</a:t>
            </a:r>
          </a:p>
        </p:txBody>
      </p:sp>
      <p:sp>
        <p:nvSpPr>
          <p:cNvPr id="6" name="Subtitle 5">
            <a:extLst>
              <a:ext uri="{FF2B5EF4-FFF2-40B4-BE49-F238E27FC236}">
                <a16:creationId xmlns:a16="http://schemas.microsoft.com/office/drawing/2014/main" id="{0C45819E-10D6-68D4-776A-2FCB61F96C62}"/>
              </a:ext>
            </a:extLst>
          </p:cNvPr>
          <p:cNvSpPr>
            <a:spLocks noGrp="1"/>
          </p:cNvSpPr>
          <p:nvPr>
            <p:ph type="subTitle" idx="1"/>
          </p:nvPr>
        </p:nvSpPr>
        <p:spPr>
          <a:xfrm>
            <a:off x="889000" y="4440238"/>
            <a:ext cx="4908550" cy="273050"/>
          </a:xfrm>
        </p:spPr>
        <p:txBody>
          <a:bodyPr/>
          <a:lstStyle/>
          <a:p>
            <a:r>
              <a:rPr lang="en-US" dirty="0"/>
              <a:t>Future Tax Leaders Program</a:t>
            </a:r>
          </a:p>
        </p:txBody>
      </p:sp>
      <p:sp>
        <p:nvSpPr>
          <p:cNvPr id="4" name="Title 3">
            <a:extLst>
              <a:ext uri="{FF2B5EF4-FFF2-40B4-BE49-F238E27FC236}">
                <a16:creationId xmlns:a16="http://schemas.microsoft.com/office/drawing/2014/main" id="{CEC31B46-C141-B712-9C45-AAD49547C247}"/>
              </a:ext>
            </a:extLst>
          </p:cNvPr>
          <p:cNvSpPr>
            <a:spLocks noGrp="1"/>
          </p:cNvSpPr>
          <p:nvPr>
            <p:ph type="title"/>
          </p:nvPr>
        </p:nvSpPr>
        <p:spPr>
          <a:xfrm>
            <a:off x="889762" y="2698752"/>
            <a:ext cx="4906009" cy="1488702"/>
          </a:xfrm>
        </p:spPr>
        <p:txBody>
          <a:bodyPr/>
          <a:lstStyle/>
          <a:p>
            <a:r>
              <a:rPr lang="en-IN" dirty="0"/>
              <a:t>Form 990 and IRS updates</a:t>
            </a:r>
            <a:endParaRPr lang="en-US" dirty="0"/>
          </a:p>
        </p:txBody>
      </p:sp>
    </p:spTree>
    <p:extLst>
      <p:ext uri="{BB962C8B-B14F-4D97-AF65-F5344CB8AC3E}">
        <p14:creationId xmlns:p14="http://schemas.microsoft.com/office/powerpoint/2010/main" val="3359828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29B087-82CA-6372-B051-F2B172135FBC}"/>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052B97E-244A-7B24-F0CF-8A752ACB8727}"/>
              </a:ext>
            </a:extLst>
          </p:cNvPr>
          <p:cNvGraphicFramePr>
            <a:graphicFrameLocks noChangeAspect="1"/>
          </p:cNvGraphicFramePr>
          <p:nvPr>
            <p:custDataLst>
              <p:tags r:id="rId2"/>
            </p:custDataLst>
            <p:extLst>
              <p:ext uri="{D42A27DB-BD31-4B8C-83A1-F6EECF244321}">
                <p14:modId xmlns:p14="http://schemas.microsoft.com/office/powerpoint/2010/main" val="1952570650"/>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B052B97E-244A-7B24-F0CF-8A752ACB8727}"/>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A5D1BB8-38EC-DF70-4C24-DC0037C69D34}"/>
              </a:ext>
            </a:extLst>
          </p:cNvPr>
          <p:cNvSpPr>
            <a:spLocks noGrp="1"/>
          </p:cNvSpPr>
          <p:nvPr>
            <p:ph type="title"/>
          </p:nvPr>
        </p:nvSpPr>
        <p:spPr>
          <a:xfrm>
            <a:off x="488949" y="346075"/>
            <a:ext cx="11223625" cy="469900"/>
          </a:xfrm>
        </p:spPr>
        <p:txBody>
          <a:bodyPr vert="horz"/>
          <a:lstStyle/>
          <a:p>
            <a:r>
              <a:rPr lang="en-IN" dirty="0"/>
              <a:t>IRS tax exempt and government entities division (TE/GE)</a:t>
            </a:r>
            <a:endParaRPr lang="en-US" dirty="0"/>
          </a:p>
        </p:txBody>
      </p:sp>
      <p:sp>
        <p:nvSpPr>
          <p:cNvPr id="3" name="Content Placeholder 2">
            <a:extLst>
              <a:ext uri="{FF2B5EF4-FFF2-40B4-BE49-F238E27FC236}">
                <a16:creationId xmlns:a16="http://schemas.microsoft.com/office/drawing/2014/main" id="{69C1B75C-4AE3-05DD-14FD-4543F5E5FC79}"/>
              </a:ext>
            </a:extLst>
          </p:cNvPr>
          <p:cNvSpPr>
            <a:spLocks noGrp="1"/>
          </p:cNvSpPr>
          <p:nvPr>
            <p:ph type="body" sz="quarter" idx="4294967295"/>
          </p:nvPr>
        </p:nvSpPr>
        <p:spPr>
          <a:xfrm>
            <a:off x="479424" y="1412875"/>
            <a:ext cx="11233150" cy="4667138"/>
          </a:xfrm>
        </p:spPr>
        <p:txBody>
          <a:bodyPr/>
          <a:lstStyle/>
          <a:p>
            <a:pPr marL="365760" indent="-365760">
              <a:spcBef>
                <a:spcPts val="0"/>
              </a:spcBef>
              <a:spcAft>
                <a:spcPts val="600"/>
              </a:spcAft>
            </a:pPr>
            <a:r>
              <a:rPr lang="en-IN" dirty="0"/>
              <a:t>What is TE/GE? </a:t>
            </a:r>
          </a:p>
          <a:p>
            <a:pPr marL="731520" indent="-365760">
              <a:spcBef>
                <a:spcPts val="0"/>
              </a:spcBef>
              <a:spcAft>
                <a:spcPts val="600"/>
              </a:spcAft>
            </a:pPr>
            <a:r>
              <a:rPr lang="en-IN" dirty="0"/>
              <a:t>Division of IRS that regulates retirement plans, exempt organizations, federal/state/local governments and Indian tribes, and tax-exempt bonds</a:t>
            </a:r>
          </a:p>
          <a:p>
            <a:pPr marL="365760" indent="-365760">
              <a:spcBef>
                <a:spcPts val="0"/>
              </a:spcBef>
              <a:spcAft>
                <a:spcPts val="600"/>
              </a:spcAft>
            </a:pPr>
            <a:r>
              <a:rPr lang="en-IN" dirty="0"/>
              <a:t>TE/GE’s role and functions:</a:t>
            </a:r>
          </a:p>
          <a:p>
            <a:pPr marL="731520" indent="-365760">
              <a:spcBef>
                <a:spcPts val="0"/>
              </a:spcBef>
              <a:spcAft>
                <a:spcPts val="600"/>
              </a:spcAft>
            </a:pPr>
            <a:r>
              <a:rPr lang="en-IN" dirty="0"/>
              <a:t>Consider determination requests and issue determination letters</a:t>
            </a:r>
          </a:p>
          <a:p>
            <a:pPr marL="731520" indent="-365760">
              <a:spcBef>
                <a:spcPts val="0"/>
              </a:spcBef>
              <a:spcAft>
                <a:spcPts val="600"/>
              </a:spcAft>
            </a:pPr>
            <a:r>
              <a:rPr lang="en-IN" dirty="0"/>
              <a:t>Examine tax-exempt organizations for compliance with federal tax law</a:t>
            </a:r>
          </a:p>
          <a:p>
            <a:pPr marL="731520" indent="-365760">
              <a:spcBef>
                <a:spcPts val="0"/>
              </a:spcBef>
              <a:spcAft>
                <a:spcPts val="600"/>
              </a:spcAft>
            </a:pPr>
            <a:r>
              <a:rPr lang="en-IN" dirty="0"/>
              <a:t>Educate through compliance contacts, outreach and stakeholder partnership</a:t>
            </a:r>
          </a:p>
          <a:p>
            <a:pPr marL="731520" indent="-365760">
              <a:spcBef>
                <a:spcPts val="0"/>
              </a:spcBef>
              <a:spcAft>
                <a:spcPts val="600"/>
              </a:spcAft>
            </a:pPr>
            <a:r>
              <a:rPr lang="en-IN" dirty="0"/>
              <a:t>Offer programs to enable tax-exempt organizations to voluntarily correct mistakes and maintain compliance</a:t>
            </a:r>
          </a:p>
          <a:p>
            <a:pPr marL="365760" indent="-365760">
              <a:spcBef>
                <a:spcPts val="0"/>
              </a:spcBef>
              <a:spcAft>
                <a:spcPts val="600"/>
              </a:spcAft>
            </a:pPr>
            <a:r>
              <a:rPr lang="en-IN" dirty="0"/>
              <a:t>TE/GE’s priorities for FY25:</a:t>
            </a:r>
          </a:p>
          <a:p>
            <a:pPr marL="731520" indent="-365760">
              <a:spcBef>
                <a:spcPts val="0"/>
              </a:spcBef>
              <a:spcAft>
                <a:spcPts val="600"/>
              </a:spcAft>
            </a:pPr>
            <a:r>
              <a:rPr lang="en-IN" dirty="0"/>
              <a:t>Better taxpayer experience</a:t>
            </a:r>
          </a:p>
          <a:p>
            <a:pPr marL="731520" indent="-365760">
              <a:spcBef>
                <a:spcPts val="0"/>
              </a:spcBef>
              <a:spcAft>
                <a:spcPts val="600"/>
              </a:spcAft>
            </a:pPr>
            <a:r>
              <a:rPr lang="en-IN" dirty="0"/>
              <a:t>Faster issue resolution</a:t>
            </a:r>
          </a:p>
          <a:p>
            <a:pPr marL="731520" indent="-365760">
              <a:spcBef>
                <a:spcPts val="0"/>
              </a:spcBef>
              <a:spcAft>
                <a:spcPts val="600"/>
              </a:spcAft>
            </a:pPr>
            <a:r>
              <a:rPr lang="en-IN" dirty="0"/>
              <a:t>Smarter enforcement</a:t>
            </a:r>
          </a:p>
          <a:p>
            <a:pPr marL="731520" indent="-365760">
              <a:spcBef>
                <a:spcPts val="0"/>
              </a:spcBef>
              <a:spcAft>
                <a:spcPts val="600"/>
              </a:spcAft>
            </a:pPr>
            <a:r>
              <a:rPr lang="en-IN" dirty="0"/>
              <a:t>Advanced technology and analytics</a:t>
            </a:r>
          </a:p>
          <a:p>
            <a:pPr marL="731520" indent="-365760">
              <a:spcBef>
                <a:spcPts val="0"/>
              </a:spcBef>
              <a:spcAft>
                <a:spcPts val="600"/>
              </a:spcAft>
            </a:pPr>
            <a:r>
              <a:rPr lang="en-IN" dirty="0"/>
              <a:t>Empowered employees</a:t>
            </a:r>
          </a:p>
        </p:txBody>
      </p:sp>
    </p:spTree>
    <p:extLst>
      <p:ext uri="{BB962C8B-B14F-4D97-AF65-F5344CB8AC3E}">
        <p14:creationId xmlns:p14="http://schemas.microsoft.com/office/powerpoint/2010/main" val="862343757"/>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04223A8-9FCF-5C69-7784-615A0344774E}"/>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767A85C-B6CB-77F3-68F1-887EE94915F2}"/>
              </a:ext>
            </a:extLst>
          </p:cNvPr>
          <p:cNvGraphicFramePr>
            <a:graphicFrameLocks noChangeAspect="1"/>
          </p:cNvGraphicFramePr>
          <p:nvPr>
            <p:custDataLst>
              <p:tags r:id="rId2"/>
            </p:custDataLst>
            <p:extLst>
              <p:ext uri="{D42A27DB-BD31-4B8C-83A1-F6EECF244321}">
                <p14:modId xmlns:p14="http://schemas.microsoft.com/office/powerpoint/2010/main" val="803254401"/>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5767A85C-B6CB-77F3-68F1-887EE94915F2}"/>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331D12C-6AC4-87AD-16F2-7AEDDBA67556}"/>
              </a:ext>
            </a:extLst>
          </p:cNvPr>
          <p:cNvSpPr>
            <a:spLocks noGrp="1"/>
          </p:cNvSpPr>
          <p:nvPr>
            <p:ph type="title"/>
          </p:nvPr>
        </p:nvSpPr>
        <p:spPr>
          <a:xfrm>
            <a:off x="488949" y="346075"/>
            <a:ext cx="11223625" cy="469900"/>
          </a:xfrm>
        </p:spPr>
        <p:txBody>
          <a:bodyPr vert="horz"/>
          <a:lstStyle/>
          <a:p>
            <a:r>
              <a:rPr lang="en-IN" dirty="0"/>
              <a:t>IRS TE/GE’s FY24 Accomplishments letter</a:t>
            </a:r>
            <a:br>
              <a:rPr lang="en-IN" dirty="0"/>
            </a:br>
            <a:endParaRPr lang="en-US" dirty="0"/>
          </a:p>
        </p:txBody>
      </p:sp>
      <p:sp>
        <p:nvSpPr>
          <p:cNvPr id="3" name="Content Placeholder 2">
            <a:extLst>
              <a:ext uri="{FF2B5EF4-FFF2-40B4-BE49-F238E27FC236}">
                <a16:creationId xmlns:a16="http://schemas.microsoft.com/office/drawing/2014/main" id="{84D99BFC-3BFE-F689-2BF0-C64169964A9B}"/>
              </a:ext>
            </a:extLst>
          </p:cNvPr>
          <p:cNvSpPr>
            <a:spLocks noGrp="1"/>
          </p:cNvSpPr>
          <p:nvPr>
            <p:ph type="body" sz="quarter" idx="4294967295"/>
          </p:nvPr>
        </p:nvSpPr>
        <p:spPr>
          <a:xfrm>
            <a:off x="479424" y="1412875"/>
            <a:ext cx="5486400" cy="4679950"/>
          </a:xfrm>
        </p:spPr>
        <p:txBody>
          <a:bodyPr numCol="1" spcCol="182880"/>
          <a:lstStyle/>
          <a:p>
            <a:pPr marL="365760" indent="-365760">
              <a:spcBef>
                <a:spcPts val="0"/>
              </a:spcBef>
              <a:spcAft>
                <a:spcPts val="600"/>
              </a:spcAft>
            </a:pPr>
            <a:r>
              <a:rPr lang="en-IN" sz="1800" dirty="0"/>
              <a:t>TE/GE sector snapshot: tax-exempt organizations:</a:t>
            </a:r>
          </a:p>
          <a:p>
            <a:pPr marL="731520" indent="-365760">
              <a:spcBef>
                <a:spcPts val="0"/>
              </a:spcBef>
              <a:spcAft>
                <a:spcPts val="600"/>
              </a:spcAft>
            </a:pPr>
            <a:r>
              <a:rPr lang="en-IN" sz="1800" dirty="0"/>
              <a:t>Employs almost 28% of the American workforce</a:t>
            </a:r>
          </a:p>
          <a:p>
            <a:pPr marL="731520" indent="-365760">
              <a:spcBef>
                <a:spcPts val="0"/>
              </a:spcBef>
              <a:spcAft>
                <a:spcPts val="600"/>
              </a:spcAft>
            </a:pPr>
            <a:r>
              <a:rPr lang="en-IN" sz="1800" dirty="0"/>
              <a:t>Controls nearly $53t in assets</a:t>
            </a:r>
          </a:p>
          <a:p>
            <a:pPr marL="731520" indent="-365760">
              <a:spcBef>
                <a:spcPts val="0"/>
              </a:spcBef>
              <a:spcAft>
                <a:spcPts val="600"/>
              </a:spcAft>
            </a:pPr>
            <a:r>
              <a:rPr lang="en-IN" sz="1800" dirty="0"/>
              <a:t>Accounts for about 26% of nearly $1.5t in federal tax ”expenditures” (forgone revenue from tax exemption and related provisions)</a:t>
            </a:r>
          </a:p>
          <a:p>
            <a:pPr marL="365760" indent="-365760">
              <a:spcBef>
                <a:spcPts val="0"/>
              </a:spcBef>
              <a:spcAft>
                <a:spcPts val="600"/>
              </a:spcAft>
            </a:pPr>
            <a:r>
              <a:rPr lang="en-IN" sz="1800" dirty="0"/>
              <a:t>Technology enhancements: </a:t>
            </a:r>
          </a:p>
          <a:p>
            <a:pPr marL="731520" indent="-365760">
              <a:spcBef>
                <a:spcPts val="0"/>
              </a:spcBef>
              <a:spcAft>
                <a:spcPts val="600"/>
              </a:spcAft>
            </a:pPr>
            <a:r>
              <a:rPr lang="en-IN" sz="1800" dirty="0"/>
              <a:t>Use of artificial intelligence (AI) machine learning models</a:t>
            </a:r>
          </a:p>
          <a:p>
            <a:pPr marL="731520" indent="-365760">
              <a:spcBef>
                <a:spcPts val="0"/>
              </a:spcBef>
              <a:spcAft>
                <a:spcPts val="600"/>
              </a:spcAft>
            </a:pPr>
            <a:r>
              <a:rPr lang="en-IN" sz="1800" dirty="0"/>
              <a:t>Improvements to Tax Exempt Organization Search website</a:t>
            </a:r>
          </a:p>
          <a:p>
            <a:pPr marL="731520" indent="-365760">
              <a:spcBef>
                <a:spcPts val="0"/>
              </a:spcBef>
              <a:spcAft>
                <a:spcPts val="600"/>
              </a:spcAft>
            </a:pPr>
            <a:r>
              <a:rPr lang="en-IN" sz="1800" dirty="0"/>
              <a:t>Improved usability of Form 990 XML data for researchers</a:t>
            </a:r>
          </a:p>
        </p:txBody>
      </p:sp>
      <p:sp>
        <p:nvSpPr>
          <p:cNvPr id="4" name="Content Placeholder 2">
            <a:extLst>
              <a:ext uri="{FF2B5EF4-FFF2-40B4-BE49-F238E27FC236}">
                <a16:creationId xmlns:a16="http://schemas.microsoft.com/office/drawing/2014/main" id="{7E2F47C1-656E-D501-6A60-8AFF07C5DB38}"/>
              </a:ext>
            </a:extLst>
          </p:cNvPr>
          <p:cNvSpPr txBox="1">
            <a:spLocks/>
          </p:cNvSpPr>
          <p:nvPr/>
        </p:nvSpPr>
        <p:spPr>
          <a:xfrm>
            <a:off x="6226174" y="1412875"/>
            <a:ext cx="5486400" cy="3964343"/>
          </a:xfrm>
          <a:prstGeom prst="rect">
            <a:avLst/>
          </a:prstGeom>
        </p:spPr>
        <p:txBody>
          <a:bodyPr vert="horz" lIns="0" tIns="0" rIns="0" bIns="0" numCol="1" spcCol="18288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365760" indent="-365760">
              <a:spcBef>
                <a:spcPts val="0"/>
              </a:spcBef>
              <a:spcAft>
                <a:spcPts val="600"/>
              </a:spcAft>
            </a:pPr>
            <a:r>
              <a:rPr lang="en-IN" sz="1800" dirty="0"/>
              <a:t>Exempt Organizations Graph Exploration Tool (</a:t>
            </a:r>
            <a:r>
              <a:rPr lang="en-IN" sz="1800" dirty="0" err="1"/>
              <a:t>EOGET</a:t>
            </a:r>
            <a:r>
              <a:rPr lang="en-IN" sz="1800" dirty="0"/>
              <a:t>) — launched FY24</a:t>
            </a:r>
          </a:p>
          <a:p>
            <a:pPr marL="365760" indent="-365760">
              <a:spcBef>
                <a:spcPts val="0"/>
              </a:spcBef>
              <a:spcAft>
                <a:spcPts val="600"/>
              </a:spcAft>
            </a:pPr>
            <a:r>
              <a:rPr lang="en-IN" sz="1800" dirty="0"/>
              <a:t>Inflation Reduction Act — focus on elective payments for FY24</a:t>
            </a:r>
          </a:p>
          <a:p>
            <a:pPr marL="365760" indent="-365760">
              <a:spcBef>
                <a:spcPts val="0"/>
              </a:spcBef>
              <a:spcAft>
                <a:spcPts val="600"/>
              </a:spcAft>
            </a:pPr>
            <a:r>
              <a:rPr lang="en-IN" sz="1800" dirty="0"/>
              <a:t>Equity, diversity and inclusion (EDI) initiatives, including “Celebrating our Uniqueness Together” campaign</a:t>
            </a:r>
          </a:p>
          <a:p>
            <a:pPr marL="365760" indent="-365760">
              <a:spcBef>
                <a:spcPts val="0"/>
              </a:spcBef>
              <a:spcAft>
                <a:spcPts val="600"/>
              </a:spcAft>
            </a:pPr>
            <a:endParaRPr lang="en-IN" sz="1800" dirty="0"/>
          </a:p>
          <a:p>
            <a:pPr marL="365760" indent="-365760">
              <a:spcBef>
                <a:spcPts val="0"/>
              </a:spcBef>
              <a:spcAft>
                <a:spcPts val="600"/>
              </a:spcAft>
            </a:pPr>
            <a:endParaRPr lang="en-IN" sz="1800" dirty="0"/>
          </a:p>
        </p:txBody>
      </p:sp>
    </p:spTree>
    <p:extLst>
      <p:ext uri="{BB962C8B-B14F-4D97-AF65-F5344CB8AC3E}">
        <p14:creationId xmlns:p14="http://schemas.microsoft.com/office/powerpoint/2010/main" val="1732345648"/>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A03C85B-0153-8B77-E1EA-3AE2BC13BB67}"/>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57E210E-271C-19F2-80B7-7BC70372F382}"/>
              </a:ext>
            </a:extLst>
          </p:cNvPr>
          <p:cNvGraphicFramePr>
            <a:graphicFrameLocks noChangeAspect="1"/>
          </p:cNvGraphicFramePr>
          <p:nvPr>
            <p:custDataLst>
              <p:tags r:id="rId2"/>
            </p:custDataLst>
            <p:extLst>
              <p:ext uri="{D42A27DB-BD31-4B8C-83A1-F6EECF244321}">
                <p14:modId xmlns:p14="http://schemas.microsoft.com/office/powerpoint/2010/main" val="4080125970"/>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957E210E-271C-19F2-80B7-7BC70372F382}"/>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3CE6D5D-DE1B-7639-ED4D-0D88D33C359C}"/>
              </a:ext>
            </a:extLst>
          </p:cNvPr>
          <p:cNvSpPr>
            <a:spLocks noGrp="1"/>
          </p:cNvSpPr>
          <p:nvPr>
            <p:ph type="title"/>
          </p:nvPr>
        </p:nvSpPr>
        <p:spPr>
          <a:xfrm>
            <a:off x="488949" y="346075"/>
            <a:ext cx="11223625" cy="469900"/>
          </a:xfrm>
        </p:spPr>
        <p:txBody>
          <a:bodyPr vert="horz"/>
          <a:lstStyle/>
          <a:p>
            <a:r>
              <a:rPr lang="en-US" dirty="0"/>
              <a:t>IRS TE/GE’s FY24 accomplishments letter (cont.)</a:t>
            </a:r>
            <a:endParaRPr lang="en-US" b="0" dirty="0"/>
          </a:p>
        </p:txBody>
      </p:sp>
      <p:sp>
        <p:nvSpPr>
          <p:cNvPr id="3" name="Content Placeholder 2">
            <a:extLst>
              <a:ext uri="{FF2B5EF4-FFF2-40B4-BE49-F238E27FC236}">
                <a16:creationId xmlns:a16="http://schemas.microsoft.com/office/drawing/2014/main" id="{55D7CA4F-3257-1073-D34D-D1BFA81DD107}"/>
              </a:ext>
            </a:extLst>
          </p:cNvPr>
          <p:cNvSpPr>
            <a:spLocks noGrp="1"/>
          </p:cNvSpPr>
          <p:nvPr>
            <p:ph type="body" sz="quarter" idx="4294967295"/>
          </p:nvPr>
        </p:nvSpPr>
        <p:spPr>
          <a:xfrm>
            <a:off x="479424" y="1844787"/>
            <a:ext cx="5486400" cy="4235226"/>
          </a:xfrm>
        </p:spPr>
        <p:txBody>
          <a:bodyPr/>
          <a:lstStyle/>
          <a:p>
            <a:pPr marL="365760" indent="-365760">
              <a:spcBef>
                <a:spcPts val="0"/>
              </a:spcBef>
              <a:spcAft>
                <a:spcPts val="600"/>
              </a:spcAft>
            </a:pPr>
            <a:r>
              <a:rPr lang="en-IN" sz="1800" b="1" dirty="0">
                <a:solidFill>
                  <a:srgbClr val="FFE600"/>
                </a:solidFill>
              </a:rPr>
              <a:t>Initiated 3,239 examinations:</a:t>
            </a:r>
          </a:p>
          <a:p>
            <a:pPr marL="731520" indent="-365760">
              <a:spcBef>
                <a:spcPts val="0"/>
              </a:spcBef>
              <a:spcAft>
                <a:spcPts val="600"/>
              </a:spcAft>
            </a:pPr>
            <a:r>
              <a:rPr lang="en-IN" sz="1800" dirty="0"/>
              <a:t>489 data driven</a:t>
            </a:r>
          </a:p>
          <a:p>
            <a:pPr marL="731520" indent="-365760">
              <a:spcBef>
                <a:spcPts val="0"/>
              </a:spcBef>
              <a:spcAft>
                <a:spcPts val="600"/>
              </a:spcAft>
            </a:pPr>
            <a:r>
              <a:rPr lang="en-IN" sz="1800" dirty="0"/>
              <a:t>2,590 referrals, claims and other casework</a:t>
            </a:r>
          </a:p>
          <a:p>
            <a:pPr marL="731520" indent="-365760">
              <a:spcBef>
                <a:spcPts val="0"/>
              </a:spcBef>
              <a:spcAft>
                <a:spcPts val="600"/>
              </a:spcAft>
            </a:pPr>
            <a:r>
              <a:rPr lang="en-IN" sz="1800" dirty="0"/>
              <a:t>160 compliance strategies</a:t>
            </a:r>
          </a:p>
          <a:p>
            <a:pPr marL="365760" indent="-365760">
              <a:spcBef>
                <a:spcPts val="0"/>
              </a:spcBef>
              <a:spcAft>
                <a:spcPts val="600"/>
              </a:spcAft>
            </a:pPr>
            <a:endParaRPr lang="en-IN" sz="1800" dirty="0"/>
          </a:p>
          <a:p>
            <a:pPr marL="365760" indent="-365760">
              <a:spcBef>
                <a:spcPts val="0"/>
              </a:spcBef>
              <a:spcAft>
                <a:spcPts val="600"/>
              </a:spcAft>
            </a:pPr>
            <a:r>
              <a:rPr lang="en-IN" sz="1800" b="1" dirty="0">
                <a:solidFill>
                  <a:srgbClr val="FFE600"/>
                </a:solidFill>
              </a:rPr>
              <a:t>Completed examinations of 1,955 filings:</a:t>
            </a:r>
          </a:p>
          <a:p>
            <a:pPr marL="731520" indent="-365760">
              <a:spcBef>
                <a:spcPts val="0"/>
              </a:spcBef>
              <a:spcAft>
                <a:spcPts val="600"/>
              </a:spcAft>
            </a:pPr>
            <a:r>
              <a:rPr lang="en-IN" sz="1800" dirty="0"/>
              <a:t>536 data driven</a:t>
            </a:r>
          </a:p>
          <a:p>
            <a:pPr marL="731520" indent="-365760">
              <a:spcBef>
                <a:spcPts val="0"/>
              </a:spcBef>
              <a:spcAft>
                <a:spcPts val="600"/>
              </a:spcAft>
            </a:pPr>
            <a:r>
              <a:rPr lang="en-IN" sz="1800" dirty="0"/>
              <a:t>1,212 referrals, claims and other casework</a:t>
            </a:r>
          </a:p>
          <a:p>
            <a:pPr marL="731520" indent="-365760">
              <a:spcBef>
                <a:spcPts val="0"/>
              </a:spcBef>
              <a:spcAft>
                <a:spcPts val="600"/>
              </a:spcAft>
            </a:pPr>
            <a:r>
              <a:rPr lang="en-IN" sz="1800" dirty="0"/>
              <a:t>207 compliance strategies</a:t>
            </a:r>
          </a:p>
        </p:txBody>
      </p:sp>
      <p:sp>
        <p:nvSpPr>
          <p:cNvPr id="4" name="Content Placeholder 2">
            <a:extLst>
              <a:ext uri="{FF2B5EF4-FFF2-40B4-BE49-F238E27FC236}">
                <a16:creationId xmlns:a16="http://schemas.microsoft.com/office/drawing/2014/main" id="{949D0805-8C20-5D4D-1DA5-FB2E4266C34D}"/>
              </a:ext>
            </a:extLst>
          </p:cNvPr>
          <p:cNvSpPr txBox="1">
            <a:spLocks/>
          </p:cNvSpPr>
          <p:nvPr/>
        </p:nvSpPr>
        <p:spPr>
          <a:xfrm>
            <a:off x="479423" y="1426965"/>
            <a:ext cx="11233151" cy="441268"/>
          </a:xfrm>
          <a:prstGeom prst="rect">
            <a:avLst/>
          </a:prstGeom>
        </p:spPr>
        <p:txBody>
          <a:bodyPr lIns="0" tIns="0" rIns="0" bIns="0"/>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spcAft>
                <a:spcPts val="1199"/>
              </a:spcAft>
              <a:buFont typeface="Wingdings" pitchFamily="2" charset="2"/>
              <a:buNone/>
            </a:pPr>
            <a:r>
              <a:rPr lang="en-IN" sz="1800" b="1" dirty="0">
                <a:solidFill>
                  <a:schemeClr val="tx2"/>
                </a:solidFill>
              </a:rPr>
              <a:t>In its 2024 fiscal year, TEGE Exempt Organizations (EO):</a:t>
            </a:r>
          </a:p>
        </p:txBody>
      </p:sp>
      <p:sp>
        <p:nvSpPr>
          <p:cNvPr id="5" name="Content Placeholder 2">
            <a:extLst>
              <a:ext uri="{FF2B5EF4-FFF2-40B4-BE49-F238E27FC236}">
                <a16:creationId xmlns:a16="http://schemas.microsoft.com/office/drawing/2014/main" id="{7868CE9F-3FEA-7870-E352-7A1F97CB7D38}"/>
              </a:ext>
            </a:extLst>
          </p:cNvPr>
          <p:cNvSpPr txBox="1">
            <a:spLocks/>
          </p:cNvSpPr>
          <p:nvPr/>
        </p:nvSpPr>
        <p:spPr>
          <a:xfrm>
            <a:off x="6226174" y="1844787"/>
            <a:ext cx="5486400" cy="4235226"/>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365760" indent="-365760">
              <a:spcBef>
                <a:spcPts val="0"/>
              </a:spcBef>
              <a:spcAft>
                <a:spcPts val="600"/>
              </a:spcAft>
            </a:pPr>
            <a:r>
              <a:rPr lang="en-IN" sz="1800" b="1" dirty="0">
                <a:solidFill>
                  <a:srgbClr val="FFE600"/>
                </a:solidFill>
              </a:rPr>
              <a:t>Issued 87 exemption revocations:</a:t>
            </a:r>
          </a:p>
          <a:p>
            <a:pPr marL="731520" indent="-365760">
              <a:spcBef>
                <a:spcPts val="0"/>
              </a:spcBef>
              <a:spcAft>
                <a:spcPts val="600"/>
              </a:spcAft>
            </a:pPr>
            <a:r>
              <a:rPr lang="en-IN" sz="1800" dirty="0"/>
              <a:t>Operational requirements largest identified issue (51), followed by filing requirements and foundation status</a:t>
            </a:r>
          </a:p>
          <a:p>
            <a:pPr marL="365760" indent="-365760">
              <a:spcBef>
                <a:spcPts val="0"/>
              </a:spcBef>
              <a:spcAft>
                <a:spcPts val="600"/>
              </a:spcAft>
            </a:pPr>
            <a:endParaRPr lang="en-IN" sz="1800" dirty="0">
              <a:solidFill>
                <a:srgbClr val="FFE600"/>
              </a:solidFill>
            </a:endParaRPr>
          </a:p>
          <a:p>
            <a:pPr marL="365760" indent="-365760">
              <a:spcBef>
                <a:spcPts val="0"/>
              </a:spcBef>
              <a:spcAft>
                <a:spcPts val="600"/>
              </a:spcAft>
            </a:pPr>
            <a:r>
              <a:rPr lang="en-IN" sz="1800" b="1" dirty="0">
                <a:solidFill>
                  <a:srgbClr val="FFE600"/>
                </a:solidFill>
              </a:rPr>
              <a:t>Received over 130,000 determination applications and requests:</a:t>
            </a:r>
          </a:p>
          <a:p>
            <a:pPr marL="731520" indent="-365760">
              <a:spcBef>
                <a:spcPts val="0"/>
              </a:spcBef>
              <a:spcAft>
                <a:spcPts val="600"/>
              </a:spcAft>
            </a:pPr>
            <a:r>
              <a:rPr lang="en-IN" sz="1800" dirty="0"/>
              <a:t>Nearly 120,000 Forms 1023 and 1023-EZ</a:t>
            </a:r>
          </a:p>
          <a:p>
            <a:pPr marL="731520" indent="-365760">
              <a:spcBef>
                <a:spcPts val="0"/>
              </a:spcBef>
              <a:spcAft>
                <a:spcPts val="600"/>
              </a:spcAft>
            </a:pPr>
            <a:r>
              <a:rPr lang="en-IN" sz="1800" dirty="0"/>
              <a:t>Closed 136,710 applications</a:t>
            </a:r>
          </a:p>
          <a:p>
            <a:pPr marL="731520" indent="-365760">
              <a:spcBef>
                <a:spcPts val="0"/>
              </a:spcBef>
              <a:spcAft>
                <a:spcPts val="600"/>
              </a:spcAft>
            </a:pPr>
            <a:r>
              <a:rPr lang="en-IN" sz="1800" dirty="0"/>
              <a:t>127,809 approvals for IRC Section 501(c)(3) status</a:t>
            </a:r>
          </a:p>
        </p:txBody>
      </p:sp>
    </p:spTree>
    <p:extLst>
      <p:ext uri="{BB962C8B-B14F-4D97-AF65-F5344CB8AC3E}">
        <p14:creationId xmlns:p14="http://schemas.microsoft.com/office/powerpoint/2010/main" val="1399817450"/>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CD9B9-F32F-A631-B161-3274EB25DE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590D0B5-FC37-D2E6-5B18-7DDB8BD2339D}"/>
              </a:ext>
            </a:extLst>
          </p:cNvPr>
          <p:cNvSpPr>
            <a:spLocks noGrp="1"/>
          </p:cNvSpPr>
          <p:nvPr>
            <p:ph type="title"/>
          </p:nvPr>
        </p:nvSpPr>
        <p:spPr>
          <a:xfrm>
            <a:off x="485523" y="345396"/>
            <a:ext cx="11224347" cy="470898"/>
          </a:xfrm>
        </p:spPr>
        <p:txBody>
          <a:bodyPr/>
          <a:lstStyle/>
          <a:p>
            <a:r>
              <a:rPr lang="en-IN" dirty="0"/>
              <a:t>Polling question 3</a:t>
            </a:r>
          </a:p>
        </p:txBody>
      </p:sp>
      <p:sp>
        <p:nvSpPr>
          <p:cNvPr id="6" name="Content Placeholder 7">
            <a:extLst>
              <a:ext uri="{FF2B5EF4-FFF2-40B4-BE49-F238E27FC236}">
                <a16:creationId xmlns:a16="http://schemas.microsoft.com/office/drawing/2014/main" id="{DFB3917D-A388-AF4B-FF31-CE0A05F9F56E}"/>
              </a:ext>
            </a:extLst>
          </p:cNvPr>
          <p:cNvSpPr txBox="1">
            <a:spLocks/>
          </p:cNvSpPr>
          <p:nvPr/>
        </p:nvSpPr>
        <p:spPr>
          <a:xfrm>
            <a:off x="487775" y="2443025"/>
            <a:ext cx="11224800" cy="1711326"/>
          </a:xfrm>
          <a:prstGeom prst="rect">
            <a:avLst/>
          </a:prstGeom>
        </p:spPr>
        <p:txBody>
          <a:bodyPr lIns="0" tIns="0" rIns="0" bIns="0"/>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457200" lvl="1" indent="-457200">
              <a:spcBef>
                <a:spcPts val="0"/>
              </a:spcBef>
              <a:spcAft>
                <a:spcPts val="1200"/>
              </a:spcAft>
              <a:buFont typeface="+mj-lt"/>
              <a:buAutoNum type="alphaLcPeriod"/>
            </a:pPr>
            <a:r>
              <a:rPr lang="en-IN" sz="2000" dirty="0">
                <a:solidFill>
                  <a:schemeClr val="lt1"/>
                </a:solidFill>
              </a:rPr>
              <a:t>Retirement plans</a:t>
            </a:r>
          </a:p>
          <a:p>
            <a:pPr marL="457200" lvl="1" indent="-457200">
              <a:spcBef>
                <a:spcPts val="0"/>
              </a:spcBef>
              <a:spcAft>
                <a:spcPts val="1200"/>
              </a:spcAft>
              <a:buFont typeface="+mj-lt"/>
              <a:buAutoNum type="alphaLcPeriod"/>
            </a:pPr>
            <a:r>
              <a:rPr lang="en-IN" sz="2000" dirty="0">
                <a:solidFill>
                  <a:schemeClr val="lt1"/>
                </a:solidFill>
              </a:rPr>
              <a:t>Exempt organizations</a:t>
            </a:r>
          </a:p>
          <a:p>
            <a:pPr marL="457200" lvl="1" indent="-457200">
              <a:spcBef>
                <a:spcPts val="0"/>
              </a:spcBef>
              <a:spcAft>
                <a:spcPts val="1200"/>
              </a:spcAft>
              <a:buFont typeface="+mj-lt"/>
              <a:buAutoNum type="alphaLcPeriod"/>
            </a:pPr>
            <a:r>
              <a:rPr lang="en-IN" sz="2000" dirty="0">
                <a:solidFill>
                  <a:schemeClr val="lt1"/>
                </a:solidFill>
              </a:rPr>
              <a:t>Federal/state/local governments and Indian tribes</a:t>
            </a:r>
          </a:p>
          <a:p>
            <a:pPr marL="457200" lvl="1" indent="-457200">
              <a:spcBef>
                <a:spcPts val="0"/>
              </a:spcBef>
              <a:spcAft>
                <a:spcPts val="1200"/>
              </a:spcAft>
              <a:buFont typeface="+mj-lt"/>
              <a:buAutoNum type="alphaLcPeriod"/>
            </a:pPr>
            <a:r>
              <a:rPr lang="en-IN" sz="2000" dirty="0">
                <a:solidFill>
                  <a:schemeClr val="lt1"/>
                </a:solidFill>
              </a:rPr>
              <a:t>All of the above</a:t>
            </a:r>
          </a:p>
        </p:txBody>
      </p:sp>
      <p:sp>
        <p:nvSpPr>
          <p:cNvPr id="7" name="Rectangle 6">
            <a:extLst>
              <a:ext uri="{FF2B5EF4-FFF2-40B4-BE49-F238E27FC236}">
                <a16:creationId xmlns:a16="http://schemas.microsoft.com/office/drawing/2014/main" id="{96637092-B793-B6A5-98FC-4B5DA69BBFEE}"/>
              </a:ext>
            </a:extLst>
          </p:cNvPr>
          <p:cNvSpPr>
            <a:spLocks/>
          </p:cNvSpPr>
          <p:nvPr/>
        </p:nvSpPr>
        <p:spPr>
          <a:xfrm>
            <a:off x="485523" y="1424450"/>
            <a:ext cx="11227052" cy="9144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2E2E38"/>
                </a:solidFill>
              </a14:hiddenFill>
            </a:ext>
            <a:ext uri="{91240B29-F687-4F45-9708-019B960494DF}">
              <a14:hiddenLine xmlns:a14="http://schemas.microsoft.com/office/drawing/2010/main" w="12700" cap="flat" cmpd="sng" algn="ctr">
                <a:solidFill>
                  <a:srgbClr val="2E2E38"/>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IN" sz="2400" b="1" dirty="0"/>
              <a:t>What organizations are part of the Tax-Exempt and Government Entities Division of the IRS? </a:t>
            </a:r>
          </a:p>
        </p:txBody>
      </p:sp>
    </p:spTree>
    <p:extLst>
      <p:ext uri="{BB962C8B-B14F-4D97-AF65-F5344CB8AC3E}">
        <p14:creationId xmlns:p14="http://schemas.microsoft.com/office/powerpoint/2010/main" val="2573800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A24D44F-8510-0C4B-EFE2-7915F1C8FF85}"/>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61C3B99-1B4E-1E50-64CB-DF92C04846DD}"/>
              </a:ext>
            </a:extLst>
          </p:cNvPr>
          <p:cNvGraphicFramePr>
            <a:graphicFrameLocks noChangeAspect="1"/>
          </p:cNvGraphicFramePr>
          <p:nvPr>
            <p:custDataLst>
              <p:tags r:id="rId2"/>
            </p:custDataLst>
            <p:extLst>
              <p:ext uri="{D42A27DB-BD31-4B8C-83A1-F6EECF244321}">
                <p14:modId xmlns:p14="http://schemas.microsoft.com/office/powerpoint/2010/main" val="2504834944"/>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C61C3B99-1B4E-1E50-64CB-DF92C04846DD}"/>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7AF3D6B-21A7-DCBC-A07B-BF3864E3A323}"/>
              </a:ext>
            </a:extLst>
          </p:cNvPr>
          <p:cNvSpPr>
            <a:spLocks noGrp="1"/>
          </p:cNvSpPr>
          <p:nvPr>
            <p:ph type="title"/>
          </p:nvPr>
        </p:nvSpPr>
        <p:spPr>
          <a:xfrm>
            <a:off x="488949" y="346075"/>
            <a:ext cx="11223625" cy="469900"/>
          </a:xfrm>
        </p:spPr>
        <p:txBody>
          <a:bodyPr vert="horz"/>
          <a:lstStyle/>
          <a:p>
            <a:r>
              <a:rPr lang="en-IN" dirty="0"/>
              <a:t>IRS TE/GE’s FY24 accomplishments letter</a:t>
            </a:r>
            <a:endParaRPr lang="en-US" dirty="0"/>
          </a:p>
        </p:txBody>
      </p:sp>
      <p:sp>
        <p:nvSpPr>
          <p:cNvPr id="3" name="Content Placeholder 2">
            <a:extLst>
              <a:ext uri="{FF2B5EF4-FFF2-40B4-BE49-F238E27FC236}">
                <a16:creationId xmlns:a16="http://schemas.microsoft.com/office/drawing/2014/main" id="{305B9AB5-8B5C-9400-18B6-22A0FACB383D}"/>
              </a:ext>
            </a:extLst>
          </p:cNvPr>
          <p:cNvSpPr>
            <a:spLocks noGrp="1"/>
          </p:cNvSpPr>
          <p:nvPr>
            <p:ph type="body" sz="quarter" idx="4294967295"/>
          </p:nvPr>
        </p:nvSpPr>
        <p:spPr>
          <a:xfrm>
            <a:off x="479424" y="1412875"/>
            <a:ext cx="11233150" cy="4667138"/>
          </a:xfrm>
        </p:spPr>
        <p:txBody>
          <a:bodyPr/>
          <a:lstStyle/>
          <a:p>
            <a:pPr marL="365760" indent="-365760">
              <a:spcBef>
                <a:spcPts val="0"/>
              </a:spcBef>
              <a:spcAft>
                <a:spcPts val="600"/>
              </a:spcAft>
            </a:pPr>
            <a:r>
              <a:rPr lang="en-IN" sz="1800" dirty="0"/>
              <a:t>Compliance strategies:</a:t>
            </a:r>
          </a:p>
          <a:p>
            <a:pPr marL="731520" indent="-365760">
              <a:spcBef>
                <a:spcPts val="0"/>
              </a:spcBef>
              <a:spcAft>
                <a:spcPts val="600"/>
              </a:spcAft>
            </a:pPr>
            <a:r>
              <a:rPr lang="en-IN" sz="1800" dirty="0"/>
              <a:t>Addressing noncompliance through issues approved by the TE/GE to identify, prioritize and allocate resources within the TE/GE filing population:</a:t>
            </a:r>
          </a:p>
          <a:p>
            <a:pPr marL="1097280" indent="-365760">
              <a:spcBef>
                <a:spcPts val="0"/>
              </a:spcBef>
              <a:spcAft>
                <a:spcPts val="600"/>
              </a:spcAft>
            </a:pPr>
            <a:r>
              <a:rPr lang="en-IN" sz="1800" dirty="0"/>
              <a:t>Examinations and compliance contacts</a:t>
            </a:r>
          </a:p>
          <a:p>
            <a:pPr marL="1097280" indent="-365760">
              <a:spcBef>
                <a:spcPts val="0"/>
              </a:spcBef>
              <a:spcAft>
                <a:spcPts val="600"/>
              </a:spcAft>
            </a:pPr>
            <a:r>
              <a:rPr lang="en-IN" sz="1800" dirty="0"/>
              <a:t>Educational letters</a:t>
            </a:r>
          </a:p>
          <a:p>
            <a:pPr marL="1097280" indent="-365760">
              <a:spcBef>
                <a:spcPts val="0"/>
              </a:spcBef>
              <a:spcAft>
                <a:spcPts val="600"/>
              </a:spcAft>
            </a:pPr>
            <a:r>
              <a:rPr lang="en-IN" sz="1800" dirty="0"/>
              <a:t>Technical guidance</a:t>
            </a:r>
          </a:p>
          <a:p>
            <a:pPr marL="365760" indent="-365760">
              <a:spcBef>
                <a:spcPts val="0"/>
              </a:spcBef>
              <a:spcAft>
                <a:spcPts val="600"/>
              </a:spcAft>
            </a:pPr>
            <a:r>
              <a:rPr lang="en-IN" sz="1800" dirty="0"/>
              <a:t>Data-driven approaches:</a:t>
            </a:r>
          </a:p>
          <a:p>
            <a:pPr marL="731520" indent="-365760">
              <a:spcBef>
                <a:spcPts val="0"/>
              </a:spcBef>
              <a:spcAft>
                <a:spcPts val="600"/>
              </a:spcAft>
            </a:pPr>
            <a:r>
              <a:rPr lang="en-IN" sz="1800" dirty="0"/>
              <a:t>Data and queries based on quantitative criteria, used to identify high-risk areas of noncompliance, and focus on issues with the greatest impact</a:t>
            </a:r>
          </a:p>
          <a:p>
            <a:pPr marL="365760" indent="-365760">
              <a:spcBef>
                <a:spcPts val="0"/>
              </a:spcBef>
              <a:spcAft>
                <a:spcPts val="600"/>
              </a:spcAft>
            </a:pPr>
            <a:r>
              <a:rPr lang="en-IN" sz="1800" dirty="0"/>
              <a:t>Referrals, claims and other casework:</a:t>
            </a:r>
          </a:p>
          <a:p>
            <a:pPr marL="731520" indent="-365760">
              <a:spcBef>
                <a:spcPts val="0"/>
              </a:spcBef>
              <a:spcAft>
                <a:spcPts val="600"/>
              </a:spcAft>
            </a:pPr>
            <a:r>
              <a:rPr lang="en-IN" sz="1800" dirty="0"/>
              <a:t>Referrals of alleged noncompliance from internal and external sources</a:t>
            </a:r>
          </a:p>
          <a:p>
            <a:pPr marL="731520" indent="-365760">
              <a:spcBef>
                <a:spcPts val="0"/>
              </a:spcBef>
              <a:spcAft>
                <a:spcPts val="600"/>
              </a:spcAft>
            </a:pPr>
            <a:r>
              <a:rPr lang="en-IN" sz="1800" dirty="0"/>
              <a:t>Claims for refunds, credits or adjustments</a:t>
            </a:r>
          </a:p>
        </p:txBody>
      </p:sp>
    </p:spTree>
    <p:extLst>
      <p:ext uri="{BB962C8B-B14F-4D97-AF65-F5344CB8AC3E}">
        <p14:creationId xmlns:p14="http://schemas.microsoft.com/office/powerpoint/2010/main" val="1953969143"/>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A855957-681C-D2BD-2510-EDD65C45C306}"/>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DB26D97-526A-3FF4-E1B3-8E641A6F6FFE}"/>
              </a:ext>
            </a:extLst>
          </p:cNvPr>
          <p:cNvGraphicFramePr>
            <a:graphicFrameLocks noChangeAspect="1"/>
          </p:cNvGraphicFramePr>
          <p:nvPr>
            <p:custDataLst>
              <p:tags r:id="rId2"/>
            </p:custDataLst>
            <p:extLst>
              <p:ext uri="{D42A27DB-BD31-4B8C-83A1-F6EECF244321}">
                <p14:modId xmlns:p14="http://schemas.microsoft.com/office/powerpoint/2010/main" val="132205011"/>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ADB26D97-526A-3FF4-E1B3-8E641A6F6FFE}"/>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C7756A-DF0B-50D8-810D-5AD4A153CD69}"/>
              </a:ext>
            </a:extLst>
          </p:cNvPr>
          <p:cNvSpPr>
            <a:spLocks noGrp="1"/>
          </p:cNvSpPr>
          <p:nvPr>
            <p:ph type="title"/>
          </p:nvPr>
        </p:nvSpPr>
        <p:spPr>
          <a:xfrm>
            <a:off x="488949" y="346075"/>
            <a:ext cx="11223625" cy="469900"/>
          </a:xfrm>
        </p:spPr>
        <p:txBody>
          <a:bodyPr vert="horz"/>
          <a:lstStyle/>
          <a:p>
            <a:r>
              <a:rPr lang="fr-FR" dirty="0"/>
              <a:t>IRS TE/GE compliance </a:t>
            </a:r>
            <a:r>
              <a:rPr lang="fr-FR" dirty="0" err="1"/>
              <a:t>strategies</a:t>
            </a:r>
            <a:endParaRPr lang="en-US" dirty="0"/>
          </a:p>
        </p:txBody>
      </p:sp>
      <p:sp>
        <p:nvSpPr>
          <p:cNvPr id="3" name="Content Placeholder 2">
            <a:extLst>
              <a:ext uri="{FF2B5EF4-FFF2-40B4-BE49-F238E27FC236}">
                <a16:creationId xmlns:a16="http://schemas.microsoft.com/office/drawing/2014/main" id="{EF8C4ECD-896C-77A6-C915-CE019A1A789A}"/>
              </a:ext>
            </a:extLst>
          </p:cNvPr>
          <p:cNvSpPr>
            <a:spLocks noGrp="1"/>
          </p:cNvSpPr>
          <p:nvPr>
            <p:ph type="body" sz="quarter" idx="4294967295"/>
          </p:nvPr>
        </p:nvSpPr>
        <p:spPr>
          <a:xfrm>
            <a:off x="479424" y="1412875"/>
            <a:ext cx="11233150" cy="4667138"/>
          </a:xfrm>
        </p:spPr>
        <p:txBody>
          <a:bodyPr/>
          <a:lstStyle/>
          <a:p>
            <a:pPr marL="0" indent="0">
              <a:spcBef>
                <a:spcPts val="0"/>
              </a:spcBef>
              <a:spcAft>
                <a:spcPts val="600"/>
              </a:spcAft>
              <a:buNone/>
            </a:pPr>
            <a:r>
              <a:rPr lang="en-IN" sz="1800" dirty="0"/>
              <a:t>Compliance strategies are used to identify priority compliance issues and to allocate resources. Highlights of the current TE/GE compliance strategies include: </a:t>
            </a:r>
          </a:p>
          <a:p>
            <a:pPr marL="365760" indent="-365760">
              <a:spcBef>
                <a:spcPts val="0"/>
              </a:spcBef>
              <a:spcAft>
                <a:spcPts val="600"/>
              </a:spcAft>
            </a:pPr>
            <a:r>
              <a:rPr lang="en-IN" sz="1800" dirty="0"/>
              <a:t>Tax-exempt hospitals:</a:t>
            </a:r>
          </a:p>
          <a:p>
            <a:pPr marL="731520" indent="-365760">
              <a:spcBef>
                <a:spcPts val="0"/>
              </a:spcBef>
              <a:spcAft>
                <a:spcPts val="600"/>
              </a:spcAft>
            </a:pPr>
            <a:r>
              <a:rPr lang="en-IN" sz="1800" dirty="0"/>
              <a:t>Focus on compliance with IRC Sections 501(c)(3) and 501(r)</a:t>
            </a:r>
          </a:p>
          <a:p>
            <a:pPr marL="365760" indent="-365760">
              <a:spcBef>
                <a:spcPts val="0"/>
              </a:spcBef>
              <a:spcAft>
                <a:spcPts val="600"/>
              </a:spcAft>
            </a:pPr>
            <a:r>
              <a:rPr lang="en-IN" sz="1800" dirty="0"/>
              <a:t>EOs misfiling Form 990-N</a:t>
            </a:r>
          </a:p>
          <a:p>
            <a:pPr marL="365760" indent="-365760">
              <a:spcBef>
                <a:spcPts val="0"/>
              </a:spcBef>
              <a:spcAft>
                <a:spcPts val="600"/>
              </a:spcAft>
            </a:pPr>
            <a:r>
              <a:rPr lang="en-IN" sz="1800" dirty="0"/>
              <a:t>See current TE/GE compliance strategies at </a:t>
            </a:r>
            <a:r>
              <a:rPr lang="en-IN" sz="1800" dirty="0">
                <a:hlinkClick r:id="rId7"/>
              </a:rPr>
              <a:t>Tax-Exempt and Government Entities: Compliance Program and Priorities | Internal Revenue Service (irs.gov) </a:t>
            </a:r>
            <a:endParaRPr lang="en-IN" sz="1800" dirty="0"/>
          </a:p>
          <a:p>
            <a:pPr marL="365760" indent="-365760">
              <a:spcBef>
                <a:spcPts val="0"/>
              </a:spcBef>
              <a:spcAft>
                <a:spcPts val="600"/>
              </a:spcAft>
            </a:pPr>
            <a:r>
              <a:rPr lang="en-IN" sz="1800" dirty="0"/>
              <a:t>FY24 compliance strategy examinations resulted in a 64.7% change rate</a:t>
            </a:r>
          </a:p>
          <a:p>
            <a:pPr marL="365760" indent="-365760">
              <a:spcBef>
                <a:spcPts val="0"/>
              </a:spcBef>
              <a:spcAft>
                <a:spcPts val="600"/>
              </a:spcAft>
            </a:pPr>
            <a:r>
              <a:rPr lang="en-IN" sz="1800" dirty="0"/>
              <a:t>Most prominent issues found in examinations: failure to meet filing or operational requirements necessary to maintain tax-exempt status</a:t>
            </a:r>
          </a:p>
        </p:txBody>
      </p:sp>
    </p:spTree>
    <p:extLst>
      <p:ext uri="{BB962C8B-B14F-4D97-AF65-F5344CB8AC3E}">
        <p14:creationId xmlns:p14="http://schemas.microsoft.com/office/powerpoint/2010/main" val="168937651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F2AA60E-C437-8311-55C7-04256E973AD9}"/>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201417B-2439-6AFE-E711-A59C145E61E6}"/>
              </a:ext>
            </a:extLst>
          </p:cNvPr>
          <p:cNvGraphicFramePr>
            <a:graphicFrameLocks noChangeAspect="1"/>
          </p:cNvGraphicFramePr>
          <p:nvPr>
            <p:custDataLst>
              <p:tags r:id="rId2"/>
            </p:custDataLst>
            <p:extLst>
              <p:ext uri="{D42A27DB-BD31-4B8C-83A1-F6EECF244321}">
                <p14:modId xmlns:p14="http://schemas.microsoft.com/office/powerpoint/2010/main" val="740586690"/>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F201417B-2439-6AFE-E711-A59C145E61E6}"/>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115D6F5-B833-1600-4024-CA4349A3BCF4}"/>
              </a:ext>
            </a:extLst>
          </p:cNvPr>
          <p:cNvSpPr>
            <a:spLocks noGrp="1"/>
          </p:cNvSpPr>
          <p:nvPr>
            <p:ph type="title"/>
          </p:nvPr>
        </p:nvSpPr>
        <p:spPr>
          <a:xfrm>
            <a:off x="488949" y="346075"/>
            <a:ext cx="11223625" cy="469900"/>
          </a:xfrm>
        </p:spPr>
        <p:txBody>
          <a:bodyPr vert="horz"/>
          <a:lstStyle/>
          <a:p>
            <a:r>
              <a:rPr lang="en-IN" dirty="0"/>
              <a:t>IRS TE/GE data-driven approaches</a:t>
            </a:r>
            <a:endParaRPr lang="en-US" dirty="0"/>
          </a:p>
        </p:txBody>
      </p:sp>
      <p:sp>
        <p:nvSpPr>
          <p:cNvPr id="3" name="Content Placeholder 2">
            <a:extLst>
              <a:ext uri="{FF2B5EF4-FFF2-40B4-BE49-F238E27FC236}">
                <a16:creationId xmlns:a16="http://schemas.microsoft.com/office/drawing/2014/main" id="{FC8982D1-CDEE-3245-3413-74634A09333A}"/>
              </a:ext>
            </a:extLst>
          </p:cNvPr>
          <p:cNvSpPr>
            <a:spLocks noGrp="1"/>
          </p:cNvSpPr>
          <p:nvPr>
            <p:ph type="body" sz="quarter" idx="4294967295"/>
          </p:nvPr>
        </p:nvSpPr>
        <p:spPr>
          <a:xfrm>
            <a:off x="479424" y="1412875"/>
            <a:ext cx="11233150" cy="4667138"/>
          </a:xfrm>
        </p:spPr>
        <p:txBody>
          <a:bodyPr/>
          <a:lstStyle/>
          <a:p>
            <a:pPr marL="365760" indent="-365760">
              <a:spcBef>
                <a:spcPts val="0"/>
              </a:spcBef>
              <a:spcAft>
                <a:spcPts val="600"/>
              </a:spcAft>
            </a:pPr>
            <a:r>
              <a:rPr lang="en-IN" sz="1800" dirty="0"/>
              <a:t>TE/GE and EO employ data-driven approaches to identify organizations for examination:</a:t>
            </a:r>
          </a:p>
          <a:p>
            <a:pPr marL="731520" indent="-365760">
              <a:spcBef>
                <a:spcPts val="0"/>
              </a:spcBef>
              <a:spcAft>
                <a:spcPts val="600"/>
              </a:spcAft>
            </a:pPr>
            <a:r>
              <a:rPr lang="en-IN" sz="1800" dirty="0"/>
              <a:t>Data and queries based on quantitative criteria, used to identify high-risk areas of noncompliance and focus on issues with the greatest impact</a:t>
            </a:r>
          </a:p>
          <a:p>
            <a:pPr marL="365760" indent="-365760">
              <a:spcBef>
                <a:spcPts val="0"/>
              </a:spcBef>
              <a:spcAft>
                <a:spcPts val="600"/>
              </a:spcAft>
            </a:pPr>
            <a:r>
              <a:rPr lang="en-IN" sz="1800" dirty="0"/>
              <a:t>Current priorities in data-driven approaches: </a:t>
            </a:r>
          </a:p>
          <a:p>
            <a:pPr marL="731520" indent="-365760">
              <a:spcBef>
                <a:spcPts val="0"/>
              </a:spcBef>
              <a:spcAft>
                <a:spcPts val="600"/>
              </a:spcAft>
            </a:pPr>
            <a:r>
              <a:rPr lang="en-IN" sz="1800" dirty="0"/>
              <a:t>Identifying organizations at risk of noncompliance based on information reported on Form 990-series returns</a:t>
            </a:r>
          </a:p>
          <a:p>
            <a:pPr marL="731520" indent="-365760">
              <a:spcBef>
                <a:spcPts val="0"/>
              </a:spcBef>
              <a:spcAft>
                <a:spcPts val="600"/>
              </a:spcAft>
            </a:pPr>
            <a:r>
              <a:rPr lang="en-IN" sz="1800" dirty="0"/>
              <a:t>Identifying organizations with indicators of prohibited private benefit or inurement </a:t>
            </a:r>
          </a:p>
          <a:p>
            <a:pPr marL="365760" indent="-365760">
              <a:spcBef>
                <a:spcPts val="0"/>
              </a:spcBef>
              <a:spcAft>
                <a:spcPts val="600"/>
              </a:spcAft>
            </a:pPr>
            <a:r>
              <a:rPr lang="en-IN" sz="1800" dirty="0"/>
              <a:t>Completed 536 data-driven examinations:</a:t>
            </a:r>
          </a:p>
          <a:p>
            <a:pPr marL="731520" indent="-365760">
              <a:spcBef>
                <a:spcPts val="0"/>
              </a:spcBef>
              <a:spcAft>
                <a:spcPts val="600"/>
              </a:spcAft>
            </a:pPr>
            <a:r>
              <a:rPr lang="en-IN" sz="1800" dirty="0"/>
              <a:t>67.2% change rate vs 61.7% in FY23</a:t>
            </a:r>
          </a:p>
          <a:p>
            <a:pPr marL="365760" indent="-365760">
              <a:spcBef>
                <a:spcPts val="0"/>
              </a:spcBef>
              <a:spcAft>
                <a:spcPts val="600"/>
              </a:spcAft>
            </a:pPr>
            <a:r>
              <a:rPr lang="en-IN" sz="1800" dirty="0"/>
              <a:t>Most prominent issues found in examinations:</a:t>
            </a:r>
          </a:p>
          <a:p>
            <a:pPr marL="731520" indent="-365760">
              <a:spcBef>
                <a:spcPts val="0"/>
              </a:spcBef>
              <a:spcAft>
                <a:spcPts val="600"/>
              </a:spcAft>
            </a:pPr>
            <a:r>
              <a:rPr lang="en-IN" sz="1800" dirty="0"/>
              <a:t>Failure to meet supporting organization requirements </a:t>
            </a:r>
          </a:p>
          <a:p>
            <a:pPr marL="731520" indent="-365760">
              <a:spcBef>
                <a:spcPts val="0"/>
              </a:spcBef>
              <a:spcAft>
                <a:spcPts val="600"/>
              </a:spcAft>
            </a:pPr>
            <a:r>
              <a:rPr lang="en-IN" sz="1800" dirty="0"/>
              <a:t>Failure to operate for a tax-exempt purpose</a:t>
            </a:r>
          </a:p>
        </p:txBody>
      </p:sp>
    </p:spTree>
    <p:extLst>
      <p:ext uri="{BB962C8B-B14F-4D97-AF65-F5344CB8AC3E}">
        <p14:creationId xmlns:p14="http://schemas.microsoft.com/office/powerpoint/2010/main" val="3901660967"/>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443E625-1532-229E-462D-04D413F10463}"/>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BDD3A87-2754-AE1A-8F09-B123CC365A3E}"/>
              </a:ext>
            </a:extLst>
          </p:cNvPr>
          <p:cNvGraphicFramePr>
            <a:graphicFrameLocks noChangeAspect="1"/>
          </p:cNvGraphicFramePr>
          <p:nvPr>
            <p:custDataLst>
              <p:tags r:id="rId2"/>
            </p:custDataLst>
            <p:extLst>
              <p:ext uri="{D42A27DB-BD31-4B8C-83A1-F6EECF244321}">
                <p14:modId xmlns:p14="http://schemas.microsoft.com/office/powerpoint/2010/main" val="44714737"/>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7BDD3A87-2754-AE1A-8F09-B123CC365A3E}"/>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9ECCD4-D20E-0F76-DEFC-F038BA663822}"/>
              </a:ext>
            </a:extLst>
          </p:cNvPr>
          <p:cNvSpPr>
            <a:spLocks noGrp="1"/>
          </p:cNvSpPr>
          <p:nvPr>
            <p:ph type="title"/>
          </p:nvPr>
        </p:nvSpPr>
        <p:spPr>
          <a:xfrm>
            <a:off x="488949" y="346075"/>
            <a:ext cx="11223625" cy="469900"/>
          </a:xfrm>
        </p:spPr>
        <p:txBody>
          <a:bodyPr vert="horz"/>
          <a:lstStyle/>
          <a:p>
            <a:r>
              <a:rPr lang="en-IN" dirty="0"/>
              <a:t>IRS TE/GE referrals, claims and other casework</a:t>
            </a:r>
            <a:endParaRPr lang="en-US" dirty="0"/>
          </a:p>
        </p:txBody>
      </p:sp>
      <p:sp>
        <p:nvSpPr>
          <p:cNvPr id="3" name="Content Placeholder 2">
            <a:extLst>
              <a:ext uri="{FF2B5EF4-FFF2-40B4-BE49-F238E27FC236}">
                <a16:creationId xmlns:a16="http://schemas.microsoft.com/office/drawing/2014/main" id="{A3C00A34-A9DA-348C-DF22-1EF7BD520563}"/>
              </a:ext>
            </a:extLst>
          </p:cNvPr>
          <p:cNvSpPr>
            <a:spLocks noGrp="1"/>
          </p:cNvSpPr>
          <p:nvPr>
            <p:ph type="body" sz="quarter" idx="4294967295"/>
          </p:nvPr>
        </p:nvSpPr>
        <p:spPr>
          <a:xfrm>
            <a:off x="479424" y="1412875"/>
            <a:ext cx="11233150" cy="4667138"/>
          </a:xfrm>
        </p:spPr>
        <p:txBody>
          <a:bodyPr/>
          <a:lstStyle/>
          <a:p>
            <a:pPr marL="365760" indent="-365760">
              <a:spcBef>
                <a:spcPts val="0"/>
              </a:spcBef>
              <a:spcAft>
                <a:spcPts val="600"/>
              </a:spcAft>
            </a:pPr>
            <a:r>
              <a:rPr lang="en-IN" sz="1800" dirty="0"/>
              <a:t>TE/GE and EO employ referrals, claims and other casework to identifying organizations to examine:</a:t>
            </a:r>
          </a:p>
          <a:p>
            <a:pPr marL="731520" indent="-365760">
              <a:spcBef>
                <a:spcPts val="0"/>
              </a:spcBef>
              <a:spcAft>
                <a:spcPts val="600"/>
              </a:spcAft>
            </a:pPr>
            <a:r>
              <a:rPr lang="en-IN" sz="1800" dirty="0"/>
              <a:t>Referrals of alleged noncompliance</a:t>
            </a:r>
          </a:p>
          <a:p>
            <a:pPr marL="731520" indent="-365760">
              <a:spcBef>
                <a:spcPts val="0"/>
              </a:spcBef>
              <a:spcAft>
                <a:spcPts val="600"/>
              </a:spcAft>
            </a:pPr>
            <a:r>
              <a:rPr lang="en-IN" sz="1800" dirty="0"/>
              <a:t>Claims for refunds, credits, adjustments</a:t>
            </a:r>
          </a:p>
          <a:p>
            <a:pPr marL="365760" indent="-365760">
              <a:spcBef>
                <a:spcPts val="0"/>
              </a:spcBef>
              <a:spcAft>
                <a:spcPts val="600"/>
              </a:spcAft>
            </a:pPr>
            <a:r>
              <a:rPr lang="en-IN" sz="1800" dirty="0"/>
              <a:t>Current priorities: </a:t>
            </a:r>
          </a:p>
          <a:p>
            <a:pPr marL="731520" indent="-365760">
              <a:spcBef>
                <a:spcPts val="0"/>
              </a:spcBef>
              <a:spcAft>
                <a:spcPts val="600"/>
              </a:spcAft>
            </a:pPr>
            <a:r>
              <a:rPr lang="en-IN" sz="1800" dirty="0"/>
              <a:t>Organizations claiming the Employee Retention Credit</a:t>
            </a:r>
          </a:p>
          <a:p>
            <a:pPr marL="731520" indent="-365760">
              <a:spcBef>
                <a:spcPts val="0"/>
              </a:spcBef>
              <a:spcAft>
                <a:spcPts val="600"/>
              </a:spcAft>
            </a:pPr>
            <a:r>
              <a:rPr lang="en-IN" sz="1800" dirty="0"/>
              <a:t>Organizations engaged in particularly abusive promoter schemes or transactions</a:t>
            </a:r>
          </a:p>
          <a:p>
            <a:pPr marL="731520" indent="-365760">
              <a:spcBef>
                <a:spcPts val="0"/>
              </a:spcBef>
              <a:spcAft>
                <a:spcPts val="600"/>
              </a:spcAft>
            </a:pPr>
            <a:r>
              <a:rPr lang="en-IN" sz="1800" dirty="0"/>
              <a:t>Organizations referred by both external and IRS sources</a:t>
            </a:r>
          </a:p>
          <a:p>
            <a:pPr marL="365760" indent="-365760">
              <a:spcBef>
                <a:spcPts val="0"/>
              </a:spcBef>
              <a:spcAft>
                <a:spcPts val="600"/>
              </a:spcAft>
            </a:pPr>
            <a:r>
              <a:rPr lang="en-IN" sz="1800" dirty="0"/>
              <a:t>Completed 1,212 referrals, claims and other casework examinations, with 79.5% change rate, compared to 81.3% in FY23</a:t>
            </a:r>
          </a:p>
          <a:p>
            <a:pPr marL="365760" indent="-365760">
              <a:spcBef>
                <a:spcPts val="0"/>
              </a:spcBef>
              <a:spcAft>
                <a:spcPts val="600"/>
              </a:spcAft>
            </a:pPr>
            <a:r>
              <a:rPr lang="en-IN" sz="1800" dirty="0"/>
              <a:t>Most prominent issues found in examinations:</a:t>
            </a:r>
          </a:p>
          <a:p>
            <a:pPr marL="731520" indent="-365760">
              <a:spcBef>
                <a:spcPts val="0"/>
              </a:spcBef>
              <a:spcAft>
                <a:spcPts val="600"/>
              </a:spcAft>
            </a:pPr>
            <a:r>
              <a:rPr lang="en-IN" sz="1800" dirty="0"/>
              <a:t>Employee Retention Credit ineligibility</a:t>
            </a:r>
          </a:p>
          <a:p>
            <a:pPr marL="731520" indent="-365760">
              <a:spcBef>
                <a:spcPts val="0"/>
              </a:spcBef>
              <a:spcAft>
                <a:spcPts val="600"/>
              </a:spcAft>
            </a:pPr>
            <a:r>
              <a:rPr lang="en-IN" sz="1800" dirty="0"/>
              <a:t>Presence of prohibited private benefit or inurement</a:t>
            </a:r>
          </a:p>
          <a:p>
            <a:pPr marL="731520" indent="-365760">
              <a:spcBef>
                <a:spcPts val="0"/>
              </a:spcBef>
              <a:spcAft>
                <a:spcPts val="600"/>
              </a:spcAft>
            </a:pPr>
            <a:r>
              <a:rPr lang="en-IN" sz="1800" dirty="0"/>
              <a:t>Failure to operate for a tax-exempt purpose</a:t>
            </a:r>
          </a:p>
        </p:txBody>
      </p:sp>
    </p:spTree>
    <p:extLst>
      <p:ext uri="{BB962C8B-B14F-4D97-AF65-F5344CB8AC3E}">
        <p14:creationId xmlns:p14="http://schemas.microsoft.com/office/powerpoint/2010/main" val="309094794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D53ACC5-5522-9CAB-D66A-CCFB9057454A}"/>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319F7B1-2459-16EA-A8B1-1A078B004447}"/>
              </a:ext>
            </a:extLst>
          </p:cNvPr>
          <p:cNvGraphicFramePr>
            <a:graphicFrameLocks noChangeAspect="1"/>
          </p:cNvGraphicFramePr>
          <p:nvPr>
            <p:custDataLst>
              <p:tags r:id="rId2"/>
            </p:custDataLst>
            <p:extLst>
              <p:ext uri="{D42A27DB-BD31-4B8C-83A1-F6EECF244321}">
                <p14:modId xmlns:p14="http://schemas.microsoft.com/office/powerpoint/2010/main" val="823714529"/>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A319F7B1-2459-16EA-A8B1-1A078B004447}"/>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D999D52-569F-6AA7-5B40-87449AE6F2AD}"/>
              </a:ext>
            </a:extLst>
          </p:cNvPr>
          <p:cNvSpPr>
            <a:spLocks noGrp="1"/>
          </p:cNvSpPr>
          <p:nvPr>
            <p:ph type="title"/>
          </p:nvPr>
        </p:nvSpPr>
        <p:spPr>
          <a:xfrm>
            <a:off x="488949" y="346075"/>
            <a:ext cx="11223625" cy="469900"/>
          </a:xfrm>
        </p:spPr>
        <p:txBody>
          <a:bodyPr vert="horz"/>
          <a:lstStyle/>
          <a:p>
            <a:r>
              <a:rPr lang="en-IN" dirty="0"/>
              <a:t>IRS TE/GE compliance checks </a:t>
            </a:r>
            <a:endParaRPr lang="en-US" dirty="0"/>
          </a:p>
        </p:txBody>
      </p:sp>
      <p:sp>
        <p:nvSpPr>
          <p:cNvPr id="3" name="Content Placeholder 2">
            <a:extLst>
              <a:ext uri="{FF2B5EF4-FFF2-40B4-BE49-F238E27FC236}">
                <a16:creationId xmlns:a16="http://schemas.microsoft.com/office/drawing/2014/main" id="{8ADD6CF7-ECFD-52C8-A650-3EBE0A9C4436}"/>
              </a:ext>
            </a:extLst>
          </p:cNvPr>
          <p:cNvSpPr>
            <a:spLocks noGrp="1"/>
          </p:cNvSpPr>
          <p:nvPr>
            <p:ph type="body" sz="quarter" idx="4294967295"/>
          </p:nvPr>
        </p:nvSpPr>
        <p:spPr>
          <a:xfrm>
            <a:off x="479424" y="1412875"/>
            <a:ext cx="11233150" cy="4667138"/>
          </a:xfrm>
        </p:spPr>
        <p:txBody>
          <a:bodyPr/>
          <a:lstStyle/>
          <a:p>
            <a:pPr marL="365760" indent="-365760">
              <a:spcBef>
                <a:spcPts val="0"/>
              </a:spcBef>
              <a:spcAft>
                <a:spcPts val="600"/>
              </a:spcAft>
            </a:pPr>
            <a:r>
              <a:rPr lang="en-IN" sz="1800" dirty="0"/>
              <a:t>TE/GE and EO use compliance checks or soft letters to address potential noncompliance</a:t>
            </a:r>
          </a:p>
          <a:p>
            <a:pPr marL="365760" indent="-365760">
              <a:spcBef>
                <a:spcPts val="0"/>
              </a:spcBef>
              <a:spcAft>
                <a:spcPts val="600"/>
              </a:spcAft>
            </a:pPr>
            <a:r>
              <a:rPr lang="en-IN" sz="1800" dirty="0"/>
              <a:t>A compliance check is non-examination correspondence between the IRS and an exempt organization to:</a:t>
            </a:r>
          </a:p>
          <a:p>
            <a:pPr marL="731520" indent="-365760">
              <a:spcBef>
                <a:spcPts val="0"/>
              </a:spcBef>
              <a:spcAft>
                <a:spcPts val="600"/>
              </a:spcAft>
            </a:pPr>
            <a:r>
              <a:rPr lang="en-IN" sz="1800" dirty="0"/>
              <a:t>Ask about an item on a filed return</a:t>
            </a:r>
          </a:p>
          <a:p>
            <a:pPr marL="731520" indent="-365760">
              <a:spcBef>
                <a:spcPts val="0"/>
              </a:spcBef>
              <a:spcAft>
                <a:spcPts val="600"/>
              </a:spcAft>
            </a:pPr>
            <a:r>
              <a:rPr lang="en-IN" sz="1800" dirty="0"/>
              <a:t>Determine whether reporting requirements have been met</a:t>
            </a:r>
          </a:p>
          <a:p>
            <a:pPr marL="731520" indent="-365760">
              <a:spcBef>
                <a:spcPts val="0"/>
              </a:spcBef>
              <a:spcAft>
                <a:spcPts val="600"/>
              </a:spcAft>
            </a:pPr>
            <a:r>
              <a:rPr lang="en-IN" sz="1800" dirty="0"/>
              <a:t>Assess whether an organization’s activities are consistent with its tax-exempt purpose </a:t>
            </a:r>
          </a:p>
          <a:p>
            <a:pPr marL="365760" indent="-365760">
              <a:spcBef>
                <a:spcPts val="0"/>
              </a:spcBef>
              <a:spcAft>
                <a:spcPts val="600"/>
              </a:spcAft>
            </a:pPr>
            <a:r>
              <a:rPr lang="en-IN" sz="1800" dirty="0"/>
              <a:t>IRS soft letters:</a:t>
            </a:r>
          </a:p>
          <a:p>
            <a:pPr marL="731520" indent="-365760">
              <a:spcBef>
                <a:spcPts val="0"/>
              </a:spcBef>
              <a:spcAft>
                <a:spcPts val="600"/>
              </a:spcAft>
            </a:pPr>
            <a:r>
              <a:rPr lang="en-IN" sz="1800" dirty="0"/>
              <a:t>Notify organization of a change in law or compliance issue; responses not expected, but if received may be converted into a compliance check</a:t>
            </a:r>
          </a:p>
        </p:txBody>
      </p:sp>
    </p:spTree>
    <p:extLst>
      <p:ext uri="{BB962C8B-B14F-4D97-AF65-F5344CB8AC3E}">
        <p14:creationId xmlns:p14="http://schemas.microsoft.com/office/powerpoint/2010/main" val="726378700"/>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F2474-BE7A-4EC9-38C7-49225077F4B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F924530-294F-F3A7-EB1A-003917C9AAF5}"/>
              </a:ext>
            </a:extLst>
          </p:cNvPr>
          <p:cNvSpPr>
            <a:spLocks noGrp="1"/>
          </p:cNvSpPr>
          <p:nvPr>
            <p:ph type="title"/>
          </p:nvPr>
        </p:nvSpPr>
        <p:spPr>
          <a:xfrm>
            <a:off x="485523" y="345396"/>
            <a:ext cx="11224347" cy="470898"/>
          </a:xfrm>
        </p:spPr>
        <p:txBody>
          <a:bodyPr/>
          <a:lstStyle/>
          <a:p>
            <a:r>
              <a:rPr lang="en-IN" dirty="0"/>
              <a:t>Polling question 4</a:t>
            </a:r>
          </a:p>
        </p:txBody>
      </p:sp>
      <p:sp>
        <p:nvSpPr>
          <p:cNvPr id="6" name="Content Placeholder 7">
            <a:extLst>
              <a:ext uri="{FF2B5EF4-FFF2-40B4-BE49-F238E27FC236}">
                <a16:creationId xmlns:a16="http://schemas.microsoft.com/office/drawing/2014/main" id="{E16E5F19-3295-77DF-50AD-37C740B9B3D5}"/>
              </a:ext>
            </a:extLst>
          </p:cNvPr>
          <p:cNvSpPr txBox="1">
            <a:spLocks/>
          </p:cNvSpPr>
          <p:nvPr/>
        </p:nvSpPr>
        <p:spPr>
          <a:xfrm>
            <a:off x="487775" y="2443025"/>
            <a:ext cx="11224800" cy="1711326"/>
          </a:xfrm>
          <a:prstGeom prst="rect">
            <a:avLst/>
          </a:prstGeom>
        </p:spPr>
        <p:txBody>
          <a:bodyPr lIns="0" tIns="0" rIns="0" bIns="0"/>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457200" lvl="1" indent="-457200">
              <a:spcBef>
                <a:spcPts val="0"/>
              </a:spcBef>
              <a:spcAft>
                <a:spcPts val="1200"/>
              </a:spcAft>
              <a:buFont typeface="+mj-lt"/>
              <a:buAutoNum type="alphaLcPeriod"/>
            </a:pPr>
            <a:r>
              <a:rPr lang="en-US" sz="2000" dirty="0">
                <a:solidFill>
                  <a:schemeClr val="lt1"/>
                </a:solidFill>
              </a:rPr>
              <a:t>Exempt organizations misfiling Form 990-N</a:t>
            </a:r>
          </a:p>
          <a:p>
            <a:pPr marL="457200" lvl="1" indent="-457200">
              <a:spcBef>
                <a:spcPts val="0"/>
              </a:spcBef>
              <a:spcAft>
                <a:spcPts val="1200"/>
              </a:spcAft>
              <a:buFont typeface="+mj-lt"/>
              <a:buAutoNum type="alphaLcPeriod"/>
            </a:pPr>
            <a:r>
              <a:rPr lang="en-US" sz="2000" dirty="0">
                <a:solidFill>
                  <a:schemeClr val="lt1"/>
                </a:solidFill>
              </a:rPr>
              <a:t>Misreporting Schedule B contributions</a:t>
            </a:r>
          </a:p>
          <a:p>
            <a:pPr marL="457200" lvl="1" indent="-457200">
              <a:spcBef>
                <a:spcPts val="0"/>
              </a:spcBef>
              <a:spcAft>
                <a:spcPts val="1200"/>
              </a:spcAft>
              <a:buFont typeface="+mj-lt"/>
              <a:buAutoNum type="alphaLcPeriod"/>
            </a:pPr>
            <a:r>
              <a:rPr lang="en-US" sz="2000" dirty="0">
                <a:solidFill>
                  <a:schemeClr val="lt1"/>
                </a:solidFill>
              </a:rPr>
              <a:t>Private benefit or inurement</a:t>
            </a:r>
          </a:p>
          <a:p>
            <a:pPr marL="457200" lvl="1" indent="-457200">
              <a:spcBef>
                <a:spcPts val="0"/>
              </a:spcBef>
              <a:spcAft>
                <a:spcPts val="1200"/>
              </a:spcAft>
              <a:buFont typeface="+mj-lt"/>
              <a:buAutoNum type="alphaLcPeriod"/>
            </a:pPr>
            <a:r>
              <a:rPr lang="en-US" sz="2000" dirty="0">
                <a:solidFill>
                  <a:schemeClr val="lt1"/>
                </a:solidFill>
              </a:rPr>
              <a:t>There are no priority compliance issues this year — everyone is doing a great job</a:t>
            </a:r>
          </a:p>
        </p:txBody>
      </p:sp>
      <p:sp>
        <p:nvSpPr>
          <p:cNvPr id="7" name="Rectangle 6">
            <a:extLst>
              <a:ext uri="{FF2B5EF4-FFF2-40B4-BE49-F238E27FC236}">
                <a16:creationId xmlns:a16="http://schemas.microsoft.com/office/drawing/2014/main" id="{1DDE075C-77E9-8C7C-22D1-E6D7B1E169AB}"/>
              </a:ext>
            </a:extLst>
          </p:cNvPr>
          <p:cNvSpPr>
            <a:spLocks/>
          </p:cNvSpPr>
          <p:nvPr/>
        </p:nvSpPr>
        <p:spPr>
          <a:xfrm>
            <a:off x="485523" y="1424450"/>
            <a:ext cx="11227052" cy="9144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2E2E38"/>
                </a:solidFill>
              </a14:hiddenFill>
            </a:ext>
            <a:ext uri="{91240B29-F687-4F45-9708-019B960494DF}">
              <a14:hiddenLine xmlns:a14="http://schemas.microsoft.com/office/drawing/2010/main" w="12700" cap="flat" cmpd="sng" algn="ctr">
                <a:solidFill>
                  <a:srgbClr val="2E2E38"/>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US" sz="2400" b="1" dirty="0"/>
              <a:t>What is one of the TE/GE priority compliance issues highlighted in TE/GE’s Accomplishments Letter for FY24?</a:t>
            </a:r>
          </a:p>
        </p:txBody>
      </p:sp>
    </p:spTree>
    <p:extLst>
      <p:ext uri="{BB962C8B-B14F-4D97-AF65-F5344CB8AC3E}">
        <p14:creationId xmlns:p14="http://schemas.microsoft.com/office/powerpoint/2010/main" val="1236699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60A124-4430-15AB-7A5E-FDF934BCE6AC}"/>
              </a:ext>
            </a:extLst>
          </p:cNvPr>
          <p:cNvSpPr>
            <a:spLocks noGrp="1"/>
          </p:cNvSpPr>
          <p:nvPr>
            <p:ph type="title"/>
          </p:nvPr>
        </p:nvSpPr>
        <p:spPr/>
        <p:txBody>
          <a:bodyPr/>
          <a:lstStyle/>
          <a:p>
            <a:r>
              <a:rPr lang="en-IN" dirty="0"/>
              <a:t>Disclaimer</a:t>
            </a:r>
          </a:p>
        </p:txBody>
      </p:sp>
      <p:sp>
        <p:nvSpPr>
          <p:cNvPr id="6" name="Text Placeholder 5">
            <a:extLst>
              <a:ext uri="{FF2B5EF4-FFF2-40B4-BE49-F238E27FC236}">
                <a16:creationId xmlns:a16="http://schemas.microsoft.com/office/drawing/2014/main" id="{54329EEF-15E3-D57A-E031-0DEA7D7F07FB}"/>
              </a:ext>
            </a:extLst>
          </p:cNvPr>
          <p:cNvSpPr txBox="1">
            <a:spLocks/>
          </p:cNvSpPr>
          <p:nvPr/>
        </p:nvSpPr>
        <p:spPr>
          <a:xfrm>
            <a:off x="491147" y="1412875"/>
            <a:ext cx="11221427" cy="4679950"/>
          </a:xfrm>
          <a:prstGeom prst="rect">
            <a:avLst/>
          </a:prstGeom>
        </p:spPr>
        <p:txBody>
          <a:bodyPr lIns="0" tIns="0" rIns="0" bIns="0"/>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365760" lvl="1" indent="-365760">
              <a:spcBef>
                <a:spcPts val="0"/>
              </a:spcBef>
              <a:spcAft>
                <a:spcPts val="600"/>
              </a:spcAft>
            </a:pPr>
            <a:r>
              <a:rPr lang="en-US" dirty="0"/>
              <a:t>EY refers to the global organization, and may refer to one or more, of the member firms of Ernst &amp; Young Global Limited, each of which is a separate legal entity. Ernst &amp; Young LLP is a client-serving member firm of Ernst &amp; Young Global Limited operating in the US.</a:t>
            </a:r>
          </a:p>
          <a:p>
            <a:pPr marL="365760" lvl="1" indent="-365760">
              <a:spcBef>
                <a:spcPts val="0"/>
              </a:spcBef>
              <a:spcAft>
                <a:spcPts val="600"/>
              </a:spcAft>
            </a:pPr>
            <a:r>
              <a:rPr lang="en-US" dirty="0"/>
              <a:t>This presentation is © 2025 Ernst &amp; Young LLP. All rights reserved. No part of this document may be reproduced, transmitted or otherwise distributed in any form or by any means, electronic or mechanical, including by photocopying, facsimile transmission, recording, rekeying, or using any information storage and retrieval system, without written permission from Ernst &amp; Young LLP. Any reproduction, transmission or distribution of this form or any of the material herein is prohibited and is in violation of US and international law. Ernst &amp; Young LLP expressly disclaims any liability in connection with use of this presentation or its contents by any third party.</a:t>
            </a:r>
          </a:p>
          <a:p>
            <a:pPr marL="365760" lvl="1" indent="-365760">
              <a:spcBef>
                <a:spcPts val="0"/>
              </a:spcBef>
              <a:spcAft>
                <a:spcPts val="600"/>
              </a:spcAft>
            </a:pPr>
            <a:r>
              <a:rPr lang="en-US" dirty="0"/>
              <a:t>Views expressed in this presentation are those of the speakers and do not necessarily represent the views of </a:t>
            </a:r>
            <a:br>
              <a:rPr lang="en-US" dirty="0"/>
            </a:br>
            <a:r>
              <a:rPr lang="en-US" dirty="0"/>
              <a:t>Ernst &amp; Young LLP. </a:t>
            </a:r>
          </a:p>
          <a:p>
            <a:pPr marL="365760" lvl="1" indent="-365760">
              <a:spcBef>
                <a:spcPts val="0"/>
              </a:spcBef>
              <a:spcAft>
                <a:spcPts val="600"/>
              </a:spcAft>
            </a:pPr>
            <a:r>
              <a:rPr lang="en-US" dirty="0"/>
              <a:t>This presentation is provided solely for the purpose of enhancing knowledge on tax matters. It does not provide accounting, tax or other professional advice because it does not take into account any specific taxpayer’s facts and circumstances. </a:t>
            </a:r>
          </a:p>
          <a:p>
            <a:pPr marL="365760" lvl="1" indent="-365760">
              <a:spcBef>
                <a:spcPts val="0"/>
              </a:spcBef>
              <a:spcAft>
                <a:spcPts val="600"/>
              </a:spcAft>
            </a:pPr>
            <a:r>
              <a:rPr lang="en-US" dirty="0"/>
              <a:t>Neither EY nor any member firm thereof shall bear any responsibility whatsoever for the content, accuracy or security of any third-party websites that are linked (by way of hyperlink or otherwise) in this presentation. </a:t>
            </a:r>
          </a:p>
        </p:txBody>
      </p:sp>
    </p:spTree>
    <p:extLst>
      <p:ext uri="{BB962C8B-B14F-4D97-AF65-F5344CB8AC3E}">
        <p14:creationId xmlns:p14="http://schemas.microsoft.com/office/powerpoint/2010/main" val="2352583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D412E-D7FA-CEA6-9C1F-D014CF18E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4A8608-F76A-A5DF-837E-64A13F8D8B18}"/>
              </a:ext>
            </a:extLst>
          </p:cNvPr>
          <p:cNvSpPr>
            <a:spLocks noGrp="1"/>
          </p:cNvSpPr>
          <p:nvPr>
            <p:ph type="title"/>
          </p:nvPr>
        </p:nvSpPr>
        <p:spPr>
          <a:xfrm>
            <a:off x="485775" y="1970406"/>
            <a:ext cx="7296353" cy="2869882"/>
          </a:xfrm>
        </p:spPr>
        <p:txBody>
          <a:bodyPr/>
          <a:lstStyle/>
          <a:p>
            <a:r>
              <a:rPr lang="en-IN" dirty="0"/>
              <a:t>IRS/Treasury Priority Guidance Plan 2024–2025</a:t>
            </a:r>
          </a:p>
        </p:txBody>
      </p:sp>
    </p:spTree>
    <p:extLst>
      <p:ext uri="{BB962C8B-B14F-4D97-AF65-F5344CB8AC3E}">
        <p14:creationId xmlns:p14="http://schemas.microsoft.com/office/powerpoint/2010/main" val="3871129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C67DF-B8F5-736C-F9DE-DD899E06263C}"/>
              </a:ext>
            </a:extLst>
          </p:cNvPr>
          <p:cNvSpPr>
            <a:spLocks noGrp="1"/>
          </p:cNvSpPr>
          <p:nvPr>
            <p:ph type="title"/>
          </p:nvPr>
        </p:nvSpPr>
        <p:spPr>
          <a:xfrm>
            <a:off x="485523" y="345396"/>
            <a:ext cx="11224347" cy="470898"/>
          </a:xfrm>
        </p:spPr>
        <p:txBody>
          <a:bodyPr anchor="t">
            <a:normAutofit/>
          </a:bodyPr>
          <a:lstStyle/>
          <a:p>
            <a:r>
              <a:rPr lang="en-US" dirty="0"/>
              <a:t>Department of the Treasury FY24-25 Priority Guidance Plan</a:t>
            </a:r>
          </a:p>
        </p:txBody>
      </p:sp>
      <p:sp>
        <p:nvSpPr>
          <p:cNvPr id="3" name="Content Placeholder 2">
            <a:extLst>
              <a:ext uri="{FF2B5EF4-FFF2-40B4-BE49-F238E27FC236}">
                <a16:creationId xmlns:a16="http://schemas.microsoft.com/office/drawing/2014/main" id="{58E8D7BC-B0E0-5193-4BC5-63E312E41B36}"/>
              </a:ext>
            </a:extLst>
          </p:cNvPr>
          <p:cNvSpPr>
            <a:spLocks noGrp="1"/>
          </p:cNvSpPr>
          <p:nvPr>
            <p:ph sz="quarter" idx="4294967295"/>
          </p:nvPr>
        </p:nvSpPr>
        <p:spPr>
          <a:xfrm>
            <a:off x="479425" y="1424025"/>
            <a:ext cx="5356225" cy="4638675"/>
          </a:xfrm>
        </p:spPr>
        <p:txBody>
          <a:bodyPr anchor="t">
            <a:normAutofit/>
          </a:bodyPr>
          <a:lstStyle/>
          <a:p>
            <a:pPr marL="365760" indent="-365760">
              <a:spcBef>
                <a:spcPts val="0"/>
              </a:spcBef>
              <a:spcAft>
                <a:spcPts val="600"/>
              </a:spcAft>
            </a:pPr>
            <a:r>
              <a:rPr lang="en-US" sz="1800" dirty="0"/>
              <a:t>Identifies priorities for allocating Treasury and IRS resources for the year (July 1, 2024 through June 30, 2025)</a:t>
            </a:r>
          </a:p>
          <a:p>
            <a:pPr marL="365760" indent="-365760">
              <a:spcBef>
                <a:spcPts val="0"/>
              </a:spcBef>
              <a:spcAft>
                <a:spcPts val="600"/>
              </a:spcAft>
            </a:pPr>
            <a:r>
              <a:rPr lang="en-US" sz="1800" dirty="0"/>
              <a:t>Aims to focus resources on guidance items that are most important to taxpayers and tax administration</a:t>
            </a:r>
          </a:p>
          <a:p>
            <a:pPr marL="365760" indent="-365760">
              <a:spcBef>
                <a:spcPts val="0"/>
              </a:spcBef>
              <a:spcAft>
                <a:spcPts val="600"/>
              </a:spcAft>
            </a:pPr>
            <a:r>
              <a:rPr lang="en-US" sz="1800" dirty="0"/>
              <a:t>Ten priority guidance items specifically pertain to tax-exempt organizations </a:t>
            </a:r>
          </a:p>
        </p:txBody>
      </p:sp>
      <p:pic>
        <p:nvPicPr>
          <p:cNvPr id="6" name="Picture 5" descr="A person using a calculator&#10;&#10;AI-generated content may be incorrect.">
            <a:extLst>
              <a:ext uri="{FF2B5EF4-FFF2-40B4-BE49-F238E27FC236}">
                <a16:creationId xmlns:a16="http://schemas.microsoft.com/office/drawing/2014/main" id="{09BF71AA-5DA2-035E-94DA-FB950D99BA3E}"/>
              </a:ext>
            </a:extLst>
          </p:cNvPr>
          <p:cNvPicPr>
            <a:picLocks noChangeAspect="1"/>
          </p:cNvPicPr>
          <p:nvPr/>
        </p:nvPicPr>
        <p:blipFill>
          <a:blip r:embed="rId3"/>
          <a:srcRect l="27812" t="25954" r="19990" b="5805"/>
          <a:stretch/>
        </p:blipFill>
        <p:spPr>
          <a:xfrm>
            <a:off x="6361890" y="1419295"/>
            <a:ext cx="5370141" cy="4679950"/>
          </a:xfrm>
          <a:prstGeom prst="rect">
            <a:avLst/>
          </a:prstGeom>
        </p:spPr>
      </p:pic>
    </p:spTree>
    <p:extLst>
      <p:ext uri="{BB962C8B-B14F-4D97-AF65-F5344CB8AC3E}">
        <p14:creationId xmlns:p14="http://schemas.microsoft.com/office/powerpoint/2010/main" val="3997560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1F43468-C833-7A0B-223F-D1840A9772C1}"/>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20E2B3A-AB38-6146-621D-025C4DD76AD5}"/>
              </a:ext>
            </a:extLst>
          </p:cNvPr>
          <p:cNvGraphicFramePr>
            <a:graphicFrameLocks noChangeAspect="1"/>
          </p:cNvGraphicFramePr>
          <p:nvPr>
            <p:custDataLst>
              <p:tags r:id="rId2"/>
            </p:custDataLst>
            <p:extLst>
              <p:ext uri="{D42A27DB-BD31-4B8C-83A1-F6EECF244321}">
                <p14:modId xmlns:p14="http://schemas.microsoft.com/office/powerpoint/2010/main" val="2618891204"/>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820E2B3A-AB38-6146-621D-025C4DD76AD5}"/>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E8CEF7B-E76D-9A8B-D4CB-6FE5A6AC90A0}"/>
              </a:ext>
            </a:extLst>
          </p:cNvPr>
          <p:cNvSpPr>
            <a:spLocks noGrp="1"/>
          </p:cNvSpPr>
          <p:nvPr>
            <p:ph type="title"/>
          </p:nvPr>
        </p:nvSpPr>
        <p:spPr>
          <a:xfrm>
            <a:off x="488949" y="346075"/>
            <a:ext cx="11223625" cy="469900"/>
          </a:xfrm>
        </p:spPr>
        <p:txBody>
          <a:bodyPr vert="horz"/>
          <a:lstStyle/>
          <a:p>
            <a:r>
              <a:rPr lang="en-IN" dirty="0"/>
              <a:t>2024–2025 Priority Guidance Plan: exempt organizations items</a:t>
            </a:r>
            <a:endParaRPr lang="en-US" dirty="0"/>
          </a:p>
        </p:txBody>
      </p:sp>
      <p:sp>
        <p:nvSpPr>
          <p:cNvPr id="3" name="Content Placeholder 2">
            <a:extLst>
              <a:ext uri="{FF2B5EF4-FFF2-40B4-BE49-F238E27FC236}">
                <a16:creationId xmlns:a16="http://schemas.microsoft.com/office/drawing/2014/main" id="{D843BD72-DE0C-944E-7F32-478DA310CF63}"/>
              </a:ext>
            </a:extLst>
          </p:cNvPr>
          <p:cNvSpPr>
            <a:spLocks noGrp="1"/>
          </p:cNvSpPr>
          <p:nvPr>
            <p:ph type="body" sz="quarter" idx="4294967295"/>
          </p:nvPr>
        </p:nvSpPr>
        <p:spPr>
          <a:xfrm>
            <a:off x="479423" y="1412875"/>
            <a:ext cx="11322433" cy="4667138"/>
          </a:xfrm>
        </p:spPr>
        <p:txBody>
          <a:bodyPr/>
          <a:lstStyle/>
          <a:p>
            <a:pPr marL="365760" indent="-365760">
              <a:spcBef>
                <a:spcPts val="0"/>
              </a:spcBef>
              <a:spcAft>
                <a:spcPts val="600"/>
              </a:spcAft>
              <a:buFont typeface="+mj-lt"/>
              <a:buAutoNum type="arabicPeriod"/>
            </a:pPr>
            <a:r>
              <a:rPr lang="en-IN" sz="1800" dirty="0"/>
              <a:t>Group exemptions</a:t>
            </a:r>
          </a:p>
          <a:p>
            <a:pPr marL="365760" indent="-365760">
              <a:spcBef>
                <a:spcPts val="0"/>
              </a:spcBef>
              <a:spcAft>
                <a:spcPts val="600"/>
              </a:spcAft>
              <a:buFont typeface="+mj-lt"/>
              <a:buAutoNum type="arabicPeriod"/>
            </a:pPr>
            <a:r>
              <a:rPr lang="en-IN" sz="1800" dirty="0"/>
              <a:t>Tax-exempt hospitals — guidance illustrating application of regulations under IRC Section 501(r) </a:t>
            </a:r>
          </a:p>
          <a:p>
            <a:pPr marL="365760" indent="-365760">
              <a:spcBef>
                <a:spcPts val="0"/>
              </a:spcBef>
              <a:spcAft>
                <a:spcPts val="600"/>
              </a:spcAft>
              <a:buFont typeface="+mj-lt"/>
              <a:buAutoNum type="arabicPeriod"/>
            </a:pPr>
            <a:r>
              <a:rPr lang="en-IN" sz="1800" dirty="0"/>
              <a:t>Unrelated business taxable income expense allocation methodology under IRC Section 512</a:t>
            </a:r>
          </a:p>
          <a:p>
            <a:pPr marL="365760" indent="-365760">
              <a:spcBef>
                <a:spcPts val="0"/>
              </a:spcBef>
              <a:spcAft>
                <a:spcPts val="600"/>
              </a:spcAft>
              <a:buFont typeface="+mj-lt"/>
              <a:buAutoNum type="arabicPeriod"/>
            </a:pPr>
            <a:r>
              <a:rPr lang="en-IN" sz="1800" dirty="0"/>
              <a:t>Qualified tuition programs under IRC Section 529</a:t>
            </a:r>
          </a:p>
          <a:p>
            <a:pPr marL="365760" indent="-365760">
              <a:spcBef>
                <a:spcPts val="0"/>
              </a:spcBef>
              <a:spcAft>
                <a:spcPts val="600"/>
              </a:spcAft>
              <a:buFont typeface="+mj-lt"/>
              <a:buAutoNum type="arabicPeriod"/>
            </a:pPr>
            <a:r>
              <a:rPr lang="en-IN" sz="1800" dirty="0"/>
              <a:t>Self-dealing from co-investment between private foundation and disqualified persons under IRC Section 4941</a:t>
            </a:r>
          </a:p>
          <a:p>
            <a:pPr marL="365760" indent="-365760">
              <a:spcBef>
                <a:spcPts val="0"/>
              </a:spcBef>
              <a:spcAft>
                <a:spcPts val="600"/>
              </a:spcAft>
              <a:buFont typeface="+mj-lt"/>
              <a:buAutoNum type="arabicPeriod"/>
            </a:pPr>
            <a:r>
              <a:rPr lang="en-IN" sz="1800" dirty="0"/>
              <a:t>Donor-advised funds (DAFs) — final regulations regarding excise taxes on taxable distributions under IRC Section 4966 (proposed regulations published November 14, 2023)</a:t>
            </a:r>
          </a:p>
          <a:p>
            <a:pPr marL="365760" indent="-365760">
              <a:spcBef>
                <a:spcPts val="0"/>
              </a:spcBef>
              <a:spcAft>
                <a:spcPts val="600"/>
              </a:spcAft>
              <a:buFont typeface="+mj-lt"/>
              <a:buAutoNum type="arabicPeriod"/>
            </a:pPr>
            <a:r>
              <a:rPr lang="en-IN" sz="1800" dirty="0"/>
              <a:t>DAFs — supporting organization regulations under IRC Section 4958</a:t>
            </a:r>
          </a:p>
          <a:p>
            <a:pPr marL="365760" indent="-365760">
              <a:spcBef>
                <a:spcPts val="0"/>
              </a:spcBef>
              <a:spcAft>
                <a:spcPts val="600"/>
              </a:spcAft>
              <a:buFont typeface="+mj-lt"/>
              <a:buAutoNum type="arabicPeriod"/>
            </a:pPr>
            <a:r>
              <a:rPr lang="en-IN" sz="1800" dirty="0"/>
              <a:t>DAFs — regulations on prohibited benefits to, and excise taxes imposed on, donors/related persons/fund managers under IRC Section 4967</a:t>
            </a:r>
          </a:p>
          <a:p>
            <a:pPr marL="365760" indent="-365760">
              <a:spcBef>
                <a:spcPts val="0"/>
              </a:spcBef>
              <a:spcAft>
                <a:spcPts val="600"/>
              </a:spcAft>
              <a:buFont typeface="+mj-lt"/>
              <a:buAutoNum type="arabicPeriod"/>
            </a:pPr>
            <a:r>
              <a:rPr lang="en-IN" sz="1800" dirty="0"/>
              <a:t>DAFs — guidance regarding public support computation relating to distributions from DAFs to public charities</a:t>
            </a:r>
          </a:p>
          <a:p>
            <a:pPr marL="365760" indent="-365760">
              <a:spcBef>
                <a:spcPts val="0"/>
              </a:spcBef>
              <a:spcAft>
                <a:spcPts val="600"/>
              </a:spcAft>
              <a:buFont typeface="+mj-lt"/>
              <a:buAutoNum type="arabicPeriod"/>
            </a:pPr>
            <a:r>
              <a:rPr lang="en-IN" sz="1800" dirty="0"/>
              <a:t>Appropriate high-level Treasury official who can approve IRS examinations of churches under IRC Section 7611</a:t>
            </a:r>
          </a:p>
        </p:txBody>
      </p:sp>
    </p:spTree>
    <p:extLst>
      <p:ext uri="{BB962C8B-B14F-4D97-AF65-F5344CB8AC3E}">
        <p14:creationId xmlns:p14="http://schemas.microsoft.com/office/powerpoint/2010/main" val="1810919062"/>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F7BD724-7993-6838-8619-8DBCEEA2E14A}"/>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3214F9A-2102-927A-701F-ADA56F08E2E1}"/>
              </a:ext>
            </a:extLst>
          </p:cNvPr>
          <p:cNvGraphicFramePr>
            <a:graphicFrameLocks noChangeAspect="1"/>
          </p:cNvGraphicFramePr>
          <p:nvPr>
            <p:custDataLst>
              <p:tags r:id="rId2"/>
            </p:custDataLst>
            <p:extLst>
              <p:ext uri="{D42A27DB-BD31-4B8C-83A1-F6EECF244321}">
                <p14:modId xmlns:p14="http://schemas.microsoft.com/office/powerpoint/2010/main" val="3673362043"/>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43214F9A-2102-927A-701F-ADA56F08E2E1}"/>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DC7FB5D-4032-3230-F1D3-637D36B0F50C}"/>
              </a:ext>
            </a:extLst>
          </p:cNvPr>
          <p:cNvSpPr>
            <a:spLocks noGrp="1"/>
          </p:cNvSpPr>
          <p:nvPr>
            <p:ph type="title"/>
          </p:nvPr>
        </p:nvSpPr>
        <p:spPr>
          <a:xfrm>
            <a:off x="488949" y="346075"/>
            <a:ext cx="11223626" cy="469900"/>
          </a:xfrm>
        </p:spPr>
        <p:txBody>
          <a:bodyPr vert="horz"/>
          <a:lstStyle/>
          <a:p>
            <a:r>
              <a:rPr lang="en-IN" dirty="0"/>
              <a:t>2024–2025 Priority Guidance Plan: other projects affecting EOs</a:t>
            </a:r>
            <a:endParaRPr lang="en-US" dirty="0"/>
          </a:p>
        </p:txBody>
      </p:sp>
      <p:sp>
        <p:nvSpPr>
          <p:cNvPr id="3" name="Content Placeholder 2">
            <a:extLst>
              <a:ext uri="{FF2B5EF4-FFF2-40B4-BE49-F238E27FC236}">
                <a16:creationId xmlns:a16="http://schemas.microsoft.com/office/drawing/2014/main" id="{7419B4E7-271D-4521-1B14-29942493C7B8}"/>
              </a:ext>
            </a:extLst>
          </p:cNvPr>
          <p:cNvSpPr>
            <a:spLocks noGrp="1"/>
          </p:cNvSpPr>
          <p:nvPr>
            <p:ph type="body" sz="quarter" idx="4294967295"/>
          </p:nvPr>
        </p:nvSpPr>
        <p:spPr>
          <a:xfrm>
            <a:off x="479423" y="1412875"/>
            <a:ext cx="5504882" cy="1279525"/>
          </a:xfrm>
        </p:spPr>
        <p:txBody>
          <a:bodyPr/>
          <a:lstStyle/>
          <a:p>
            <a:pPr marL="365760" indent="-365760">
              <a:spcBef>
                <a:spcPts val="0"/>
              </a:spcBef>
              <a:spcAft>
                <a:spcPts val="1200"/>
              </a:spcAft>
              <a:buFont typeface="+mj-lt"/>
              <a:buAutoNum type="arabicPeriod"/>
            </a:pPr>
            <a:r>
              <a:rPr lang="en-IN" sz="1800" dirty="0"/>
              <a:t>Charitable giving</a:t>
            </a:r>
          </a:p>
          <a:p>
            <a:pPr marL="365760" indent="-365760">
              <a:spcBef>
                <a:spcPts val="0"/>
              </a:spcBef>
              <a:spcAft>
                <a:spcPts val="1200"/>
              </a:spcAft>
              <a:buFont typeface="+mj-lt"/>
              <a:buAutoNum type="arabicPeriod"/>
            </a:pPr>
            <a:r>
              <a:rPr lang="en-IN" sz="1800" dirty="0"/>
              <a:t>Employee benefits</a:t>
            </a:r>
          </a:p>
          <a:p>
            <a:pPr marL="365760" indent="-365760">
              <a:spcBef>
                <a:spcPts val="0"/>
              </a:spcBef>
              <a:spcAft>
                <a:spcPts val="1200"/>
              </a:spcAft>
              <a:buFont typeface="+mj-lt"/>
              <a:buAutoNum type="arabicPeriod"/>
            </a:pPr>
            <a:r>
              <a:rPr lang="en-IN" sz="1800" dirty="0"/>
              <a:t>Clean energy incentives</a:t>
            </a:r>
          </a:p>
        </p:txBody>
      </p:sp>
      <p:pic>
        <p:nvPicPr>
          <p:cNvPr id="4" name="Picture 3">
            <a:extLst>
              <a:ext uri="{FF2B5EF4-FFF2-40B4-BE49-F238E27FC236}">
                <a16:creationId xmlns:a16="http://schemas.microsoft.com/office/drawing/2014/main" id="{A3943D51-87D6-6DCE-AD52-2FC9FC900CEB}"/>
              </a:ext>
            </a:extLst>
          </p:cNvPr>
          <p:cNvPicPr>
            <a:picLocks/>
          </p:cNvPicPr>
          <p:nvPr/>
        </p:nvPicPr>
        <p:blipFill>
          <a:blip r:embed="rId7"/>
          <a:srcRect l="13016" r="13016"/>
          <a:stretch/>
        </p:blipFill>
        <p:spPr>
          <a:xfrm>
            <a:off x="4341177" y="2920999"/>
            <a:ext cx="3519170" cy="3171825"/>
          </a:xfrm>
          <a:prstGeom prst="rect">
            <a:avLst/>
          </a:prstGeom>
          <a:noFill/>
        </p:spPr>
      </p:pic>
      <p:pic>
        <p:nvPicPr>
          <p:cNvPr id="5" name="Picture 4">
            <a:extLst>
              <a:ext uri="{FF2B5EF4-FFF2-40B4-BE49-F238E27FC236}">
                <a16:creationId xmlns:a16="http://schemas.microsoft.com/office/drawing/2014/main" id="{1C87D67F-544C-15E9-4230-C61EB2EA2736}"/>
              </a:ext>
            </a:extLst>
          </p:cNvPr>
          <p:cNvPicPr>
            <a:picLocks noChangeAspect="1"/>
          </p:cNvPicPr>
          <p:nvPr/>
        </p:nvPicPr>
        <p:blipFill>
          <a:blip r:embed="rId8"/>
          <a:srcRect l="13016" r="13016"/>
          <a:stretch/>
        </p:blipFill>
        <p:spPr>
          <a:xfrm>
            <a:off x="8193405" y="2921000"/>
            <a:ext cx="3519170" cy="3171825"/>
          </a:xfrm>
          <a:prstGeom prst="rect">
            <a:avLst/>
          </a:prstGeom>
        </p:spPr>
      </p:pic>
      <p:pic>
        <p:nvPicPr>
          <p:cNvPr id="9" name="Picture 8" descr="A close-up of a person holding a hand&#10;&#10;AI-generated content may be incorrect.">
            <a:extLst>
              <a:ext uri="{FF2B5EF4-FFF2-40B4-BE49-F238E27FC236}">
                <a16:creationId xmlns:a16="http://schemas.microsoft.com/office/drawing/2014/main" id="{8451EF51-710E-940B-E961-7F2CA1A55614}"/>
              </a:ext>
            </a:extLst>
          </p:cNvPr>
          <p:cNvPicPr>
            <a:picLocks noChangeAspect="1"/>
          </p:cNvPicPr>
          <p:nvPr/>
        </p:nvPicPr>
        <p:blipFill>
          <a:blip r:embed="rId9"/>
          <a:srcRect l="21559" t="4887" r="13060" b="835"/>
          <a:stretch/>
        </p:blipFill>
        <p:spPr>
          <a:xfrm>
            <a:off x="479425" y="2908300"/>
            <a:ext cx="3533776" cy="3184525"/>
          </a:xfrm>
          <a:prstGeom prst="rect">
            <a:avLst/>
          </a:prstGeom>
        </p:spPr>
      </p:pic>
    </p:spTree>
    <p:extLst>
      <p:ext uri="{BB962C8B-B14F-4D97-AF65-F5344CB8AC3E}">
        <p14:creationId xmlns:p14="http://schemas.microsoft.com/office/powerpoint/2010/main" val="2766523386"/>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26022-B7AE-BBF8-15D2-1075CAF142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0C9A3A-614F-4911-0D99-7AD07149EDB0}"/>
              </a:ext>
            </a:extLst>
          </p:cNvPr>
          <p:cNvSpPr>
            <a:spLocks noGrp="1"/>
          </p:cNvSpPr>
          <p:nvPr>
            <p:ph type="title"/>
          </p:nvPr>
        </p:nvSpPr>
        <p:spPr>
          <a:xfrm>
            <a:off x="485775" y="1970406"/>
            <a:ext cx="7394575" cy="2869882"/>
          </a:xfrm>
        </p:spPr>
        <p:txBody>
          <a:bodyPr/>
          <a:lstStyle/>
          <a:p>
            <a:r>
              <a:rPr lang="en-IN" dirty="0"/>
              <a:t>2024 Forms 990 and 990-T changes</a:t>
            </a:r>
          </a:p>
        </p:txBody>
      </p:sp>
    </p:spTree>
    <p:extLst>
      <p:ext uri="{BB962C8B-B14F-4D97-AF65-F5344CB8AC3E}">
        <p14:creationId xmlns:p14="http://schemas.microsoft.com/office/powerpoint/2010/main" val="42162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DE01C0F-18AD-095E-ADAE-F9EA4BAD108C}"/>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CAD81FD-E628-F6CF-F839-02609D4086A7}"/>
              </a:ext>
            </a:extLst>
          </p:cNvPr>
          <p:cNvGraphicFramePr>
            <a:graphicFrameLocks noChangeAspect="1"/>
          </p:cNvGraphicFramePr>
          <p:nvPr>
            <p:custDataLst>
              <p:tags r:id="rId2"/>
            </p:custDataLst>
            <p:extLst>
              <p:ext uri="{D42A27DB-BD31-4B8C-83A1-F6EECF244321}">
                <p14:modId xmlns:p14="http://schemas.microsoft.com/office/powerpoint/2010/main" val="2498041777"/>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9CAD81FD-E628-F6CF-F839-02609D4086A7}"/>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1C16CF9-0CCA-12D6-4043-C021A8CD4DAF}"/>
              </a:ext>
            </a:extLst>
          </p:cNvPr>
          <p:cNvSpPr>
            <a:spLocks noGrp="1"/>
          </p:cNvSpPr>
          <p:nvPr>
            <p:ph type="title"/>
          </p:nvPr>
        </p:nvSpPr>
        <p:spPr>
          <a:xfrm>
            <a:off x="488949" y="346075"/>
            <a:ext cx="11223625" cy="469900"/>
          </a:xfrm>
        </p:spPr>
        <p:txBody>
          <a:bodyPr vert="horz"/>
          <a:lstStyle/>
          <a:p>
            <a:r>
              <a:rPr lang="en-US" dirty="0"/>
              <a:t>2024 updates — Forms 990, 990-T</a:t>
            </a:r>
          </a:p>
        </p:txBody>
      </p:sp>
      <p:sp>
        <p:nvSpPr>
          <p:cNvPr id="3" name="Content Placeholder 2">
            <a:extLst>
              <a:ext uri="{FF2B5EF4-FFF2-40B4-BE49-F238E27FC236}">
                <a16:creationId xmlns:a16="http://schemas.microsoft.com/office/drawing/2014/main" id="{5E7231F4-C159-FFDF-FD77-7D1D0265DEEF}"/>
              </a:ext>
            </a:extLst>
          </p:cNvPr>
          <p:cNvSpPr>
            <a:spLocks noGrp="1"/>
          </p:cNvSpPr>
          <p:nvPr>
            <p:ph type="body" sz="quarter" idx="4294967295"/>
          </p:nvPr>
        </p:nvSpPr>
        <p:spPr>
          <a:xfrm>
            <a:off x="479424" y="1844787"/>
            <a:ext cx="5486399" cy="1762013"/>
          </a:xfrm>
        </p:spPr>
        <p:txBody>
          <a:bodyPr/>
          <a:lstStyle/>
          <a:p>
            <a:pPr marL="365760" indent="-365760">
              <a:spcBef>
                <a:spcPts val="0"/>
              </a:spcBef>
              <a:spcAft>
                <a:spcPts val="1200"/>
              </a:spcAft>
            </a:pPr>
            <a:r>
              <a:rPr lang="en-IN" sz="1800" dirty="0"/>
              <a:t>Failure-to-file penalty increases</a:t>
            </a:r>
          </a:p>
          <a:p>
            <a:pPr marL="365760" indent="-365760">
              <a:spcBef>
                <a:spcPts val="0"/>
              </a:spcBef>
              <a:spcAft>
                <a:spcPts val="1200"/>
              </a:spcAft>
            </a:pPr>
            <a:r>
              <a:rPr lang="en-IN" sz="1800" dirty="0"/>
              <a:t>Form 990 Schedules: several updated to continuous-use form and instructions</a:t>
            </a:r>
          </a:p>
          <a:p>
            <a:pPr marL="365760" indent="-365760">
              <a:spcBef>
                <a:spcPts val="0"/>
              </a:spcBef>
              <a:spcAft>
                <a:spcPts val="1200"/>
              </a:spcAft>
            </a:pPr>
            <a:r>
              <a:rPr lang="en-IN" sz="1800" dirty="0"/>
              <a:t>Limited substantive changes to Forms 990 and 990-PF, Schedules and instructions for 2024</a:t>
            </a:r>
          </a:p>
        </p:txBody>
      </p:sp>
      <p:sp>
        <p:nvSpPr>
          <p:cNvPr id="4" name="Content Placeholder 2">
            <a:extLst>
              <a:ext uri="{FF2B5EF4-FFF2-40B4-BE49-F238E27FC236}">
                <a16:creationId xmlns:a16="http://schemas.microsoft.com/office/drawing/2014/main" id="{97383FBA-FA0B-7FFA-A5B3-EE190FF37A2C}"/>
              </a:ext>
            </a:extLst>
          </p:cNvPr>
          <p:cNvSpPr txBox="1">
            <a:spLocks/>
          </p:cNvSpPr>
          <p:nvPr/>
        </p:nvSpPr>
        <p:spPr>
          <a:xfrm>
            <a:off x="479423" y="1426965"/>
            <a:ext cx="5486400" cy="441268"/>
          </a:xfrm>
          <a:prstGeom prst="rect">
            <a:avLst/>
          </a:prstGeom>
        </p:spPr>
        <p:txBody>
          <a:bodyPr lIns="0" tIns="0" rIns="0" bIns="0"/>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spcAft>
                <a:spcPts val="1199"/>
              </a:spcAft>
              <a:buFont typeface="Wingdings" pitchFamily="2" charset="2"/>
              <a:buNone/>
            </a:pPr>
            <a:r>
              <a:rPr lang="en-IN" sz="1800" b="1" dirty="0">
                <a:solidFill>
                  <a:schemeClr val="tx2"/>
                </a:solidFill>
              </a:rPr>
              <a:t>Form 990 and 990-PF highlights:</a:t>
            </a:r>
          </a:p>
        </p:txBody>
      </p:sp>
      <p:sp>
        <p:nvSpPr>
          <p:cNvPr id="5" name="Content Placeholder 2">
            <a:extLst>
              <a:ext uri="{FF2B5EF4-FFF2-40B4-BE49-F238E27FC236}">
                <a16:creationId xmlns:a16="http://schemas.microsoft.com/office/drawing/2014/main" id="{509A5B4E-5227-616A-0A9A-949840D79A07}"/>
              </a:ext>
            </a:extLst>
          </p:cNvPr>
          <p:cNvSpPr txBox="1">
            <a:spLocks/>
          </p:cNvSpPr>
          <p:nvPr/>
        </p:nvSpPr>
        <p:spPr>
          <a:xfrm>
            <a:off x="6226175" y="1844787"/>
            <a:ext cx="5486399" cy="1762013"/>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365760" indent="-365760">
              <a:spcBef>
                <a:spcPts val="0"/>
              </a:spcBef>
              <a:spcAft>
                <a:spcPts val="1200"/>
              </a:spcAft>
            </a:pPr>
            <a:r>
              <a:rPr lang="en-IN" sz="1800" dirty="0"/>
              <a:t>More detailed instructions for how to make elective payment elections to claim certain tax credits on Form 990-T </a:t>
            </a:r>
          </a:p>
          <a:p>
            <a:pPr marL="365760" indent="-365760">
              <a:spcBef>
                <a:spcPts val="0"/>
              </a:spcBef>
              <a:spcAft>
                <a:spcPts val="1200"/>
              </a:spcAft>
            </a:pPr>
            <a:r>
              <a:rPr lang="en-IN" sz="1800" dirty="0"/>
              <a:t>Minimum penalty for late filing increased to $510</a:t>
            </a:r>
          </a:p>
          <a:p>
            <a:pPr marL="365760" indent="-365760">
              <a:spcBef>
                <a:spcPts val="0"/>
              </a:spcBef>
              <a:spcAft>
                <a:spcPts val="1200"/>
              </a:spcAft>
            </a:pPr>
            <a:r>
              <a:rPr lang="en-IN" sz="1800" dirty="0"/>
              <a:t>Limited substantive changes to Form 990-T and instructions for 2024</a:t>
            </a:r>
          </a:p>
        </p:txBody>
      </p:sp>
      <p:sp>
        <p:nvSpPr>
          <p:cNvPr id="8" name="Content Placeholder 2">
            <a:extLst>
              <a:ext uri="{FF2B5EF4-FFF2-40B4-BE49-F238E27FC236}">
                <a16:creationId xmlns:a16="http://schemas.microsoft.com/office/drawing/2014/main" id="{1BF122E5-BF81-50E5-3A94-5B1028997BBD}"/>
              </a:ext>
            </a:extLst>
          </p:cNvPr>
          <p:cNvSpPr txBox="1">
            <a:spLocks/>
          </p:cNvSpPr>
          <p:nvPr/>
        </p:nvSpPr>
        <p:spPr>
          <a:xfrm>
            <a:off x="6226174" y="1426965"/>
            <a:ext cx="5486400" cy="441268"/>
          </a:xfrm>
          <a:prstGeom prst="rect">
            <a:avLst/>
          </a:prstGeom>
        </p:spPr>
        <p:txBody>
          <a:bodyPr lIns="0" tIns="0" rIns="0" bIns="0"/>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spcAft>
                <a:spcPts val="1199"/>
              </a:spcAft>
              <a:buFont typeface="Wingdings" pitchFamily="2" charset="2"/>
              <a:buNone/>
            </a:pPr>
            <a:r>
              <a:rPr lang="en-IN" sz="1800" b="1" dirty="0">
                <a:solidFill>
                  <a:schemeClr val="tx2"/>
                </a:solidFill>
              </a:rPr>
              <a:t>Form 990-T highlights:</a:t>
            </a:r>
          </a:p>
        </p:txBody>
      </p:sp>
      <p:pic>
        <p:nvPicPr>
          <p:cNvPr id="13" name="Picture 12" descr="A person putting coins into a jar&#10;&#10;AI-generated content may be incorrect.">
            <a:extLst>
              <a:ext uri="{FF2B5EF4-FFF2-40B4-BE49-F238E27FC236}">
                <a16:creationId xmlns:a16="http://schemas.microsoft.com/office/drawing/2014/main" id="{DEFA21AA-3CDE-D62C-DD07-1519D7724954}"/>
              </a:ext>
            </a:extLst>
          </p:cNvPr>
          <p:cNvPicPr>
            <a:picLocks noChangeAspect="1"/>
          </p:cNvPicPr>
          <p:nvPr/>
        </p:nvPicPr>
        <p:blipFill>
          <a:blip r:embed="rId7"/>
          <a:srcRect t="6447" b="21186"/>
          <a:stretch/>
        </p:blipFill>
        <p:spPr>
          <a:xfrm>
            <a:off x="479425" y="3644901"/>
            <a:ext cx="5586524" cy="2463800"/>
          </a:xfrm>
          <a:prstGeom prst="rect">
            <a:avLst/>
          </a:prstGeom>
        </p:spPr>
      </p:pic>
    </p:spTree>
    <p:extLst>
      <p:ext uri="{BB962C8B-B14F-4D97-AF65-F5344CB8AC3E}">
        <p14:creationId xmlns:p14="http://schemas.microsoft.com/office/powerpoint/2010/main" val="3526899425"/>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4569F-B795-7024-5656-4F9C4AA1C1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C14D82-E32A-3DA0-FF0E-3CF88A78D089}"/>
              </a:ext>
            </a:extLst>
          </p:cNvPr>
          <p:cNvSpPr>
            <a:spLocks noGrp="1"/>
          </p:cNvSpPr>
          <p:nvPr>
            <p:ph type="title"/>
          </p:nvPr>
        </p:nvSpPr>
        <p:spPr>
          <a:xfrm>
            <a:off x="485775" y="1970406"/>
            <a:ext cx="7394575" cy="2869882"/>
          </a:xfrm>
        </p:spPr>
        <p:txBody>
          <a:bodyPr/>
          <a:lstStyle/>
          <a:p>
            <a:r>
              <a:rPr lang="en-IN" dirty="0"/>
              <a:t>Schedule H and community benefit reporting considerations</a:t>
            </a:r>
          </a:p>
        </p:txBody>
      </p:sp>
    </p:spTree>
    <p:extLst>
      <p:ext uri="{BB962C8B-B14F-4D97-AF65-F5344CB8AC3E}">
        <p14:creationId xmlns:p14="http://schemas.microsoft.com/office/powerpoint/2010/main" val="842750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AA1C82A-78A4-306E-6F4D-F311046743A1}"/>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080CF6A-3A2E-A563-C368-73B350A5A0C9}"/>
              </a:ext>
            </a:extLst>
          </p:cNvPr>
          <p:cNvGraphicFramePr>
            <a:graphicFrameLocks noChangeAspect="1"/>
          </p:cNvGraphicFramePr>
          <p:nvPr>
            <p:custDataLst>
              <p:tags r:id="rId2"/>
            </p:custDataLst>
            <p:extLst>
              <p:ext uri="{D42A27DB-BD31-4B8C-83A1-F6EECF244321}">
                <p14:modId xmlns:p14="http://schemas.microsoft.com/office/powerpoint/2010/main" val="254256279"/>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7080CF6A-3A2E-A563-C368-73B350A5A0C9}"/>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82C84CA-760A-875E-68AA-A09C41A4C75A}"/>
              </a:ext>
            </a:extLst>
          </p:cNvPr>
          <p:cNvSpPr>
            <a:spLocks noGrp="1"/>
          </p:cNvSpPr>
          <p:nvPr>
            <p:ph type="title"/>
          </p:nvPr>
        </p:nvSpPr>
        <p:spPr>
          <a:xfrm>
            <a:off x="488949" y="346075"/>
            <a:ext cx="11223625" cy="469900"/>
          </a:xfrm>
        </p:spPr>
        <p:txBody>
          <a:bodyPr vert="horz"/>
          <a:lstStyle/>
          <a:p>
            <a:r>
              <a:rPr lang="en-IN" dirty="0"/>
              <a:t>IRS Form 990, Schedule H: What is it?</a:t>
            </a:r>
            <a:endParaRPr lang="en-US" dirty="0"/>
          </a:p>
        </p:txBody>
      </p:sp>
      <p:sp>
        <p:nvSpPr>
          <p:cNvPr id="3" name="Content Placeholder 2">
            <a:extLst>
              <a:ext uri="{FF2B5EF4-FFF2-40B4-BE49-F238E27FC236}">
                <a16:creationId xmlns:a16="http://schemas.microsoft.com/office/drawing/2014/main" id="{89EE1FF6-EEE1-9793-B868-34D4C1AF94FC}"/>
              </a:ext>
            </a:extLst>
          </p:cNvPr>
          <p:cNvSpPr>
            <a:spLocks noGrp="1"/>
          </p:cNvSpPr>
          <p:nvPr>
            <p:ph type="body" sz="quarter" idx="4294967295"/>
          </p:nvPr>
        </p:nvSpPr>
        <p:spPr>
          <a:xfrm>
            <a:off x="479424" y="1424026"/>
            <a:ext cx="5486399" cy="2713076"/>
          </a:xfrm>
        </p:spPr>
        <p:txBody>
          <a:bodyPr/>
          <a:lstStyle/>
          <a:p>
            <a:pPr marL="365760" indent="-365760">
              <a:spcBef>
                <a:spcPts val="0"/>
              </a:spcBef>
              <a:spcAft>
                <a:spcPts val="1200"/>
              </a:spcAft>
            </a:pPr>
            <a:r>
              <a:rPr lang="en-IN" sz="1800" dirty="0"/>
              <a:t>Public charity status and Schedule H</a:t>
            </a:r>
          </a:p>
          <a:p>
            <a:pPr marL="365760" indent="-365760">
              <a:spcBef>
                <a:spcPts val="0"/>
              </a:spcBef>
              <a:spcAft>
                <a:spcPts val="1200"/>
              </a:spcAft>
            </a:pPr>
            <a:r>
              <a:rPr lang="en-IN" sz="1800" dirty="0"/>
              <a:t>More than just financial reporting </a:t>
            </a:r>
          </a:p>
          <a:p>
            <a:pPr marL="365760" indent="-365760">
              <a:spcBef>
                <a:spcPts val="0"/>
              </a:spcBef>
              <a:spcAft>
                <a:spcPts val="1200"/>
              </a:spcAft>
            </a:pPr>
            <a:r>
              <a:rPr lang="en-IN" sz="1800" dirty="0"/>
              <a:t>What is needed to complete </a:t>
            </a:r>
          </a:p>
          <a:p>
            <a:pPr marL="365760" indent="-365760">
              <a:spcBef>
                <a:spcPts val="0"/>
              </a:spcBef>
              <a:spcAft>
                <a:spcPts val="1200"/>
              </a:spcAft>
            </a:pPr>
            <a:r>
              <a:rPr lang="en-IN" sz="1800" dirty="0"/>
              <a:t>Interplay with IRC Section 501(r) requirements</a:t>
            </a:r>
          </a:p>
          <a:p>
            <a:pPr marL="365760" indent="-365760">
              <a:spcBef>
                <a:spcPts val="0"/>
              </a:spcBef>
              <a:spcAft>
                <a:spcPts val="1200"/>
              </a:spcAft>
            </a:pPr>
            <a:r>
              <a:rPr lang="en-US" sz="1800" dirty="0"/>
              <a:t>Community health needs assessment (</a:t>
            </a:r>
            <a:r>
              <a:rPr lang="en-US" sz="1800" dirty="0" err="1"/>
              <a:t>CHNA</a:t>
            </a:r>
            <a:r>
              <a:rPr lang="en-US" sz="1800" dirty="0"/>
              <a:t>)</a:t>
            </a:r>
            <a:r>
              <a:rPr lang="en-IN" sz="1800" dirty="0"/>
              <a:t> may not be changed, but details in your responses may!</a:t>
            </a:r>
          </a:p>
          <a:p>
            <a:pPr marL="365760" indent="-365760">
              <a:spcBef>
                <a:spcPts val="0"/>
              </a:spcBef>
              <a:spcAft>
                <a:spcPts val="1200"/>
              </a:spcAft>
            </a:pPr>
            <a:r>
              <a:rPr lang="en-IN" sz="1800" dirty="0"/>
              <a:t>Consider the audience </a:t>
            </a:r>
          </a:p>
        </p:txBody>
      </p:sp>
      <p:pic>
        <p:nvPicPr>
          <p:cNvPr id="7" name="Picture 6">
            <a:extLst>
              <a:ext uri="{FF2B5EF4-FFF2-40B4-BE49-F238E27FC236}">
                <a16:creationId xmlns:a16="http://schemas.microsoft.com/office/drawing/2014/main" id="{F4E5FADA-3C03-5F0C-F795-5F9AFEA84C2A}"/>
              </a:ext>
            </a:extLst>
          </p:cNvPr>
          <p:cNvPicPr>
            <a:picLocks noChangeAspect="1"/>
          </p:cNvPicPr>
          <p:nvPr/>
        </p:nvPicPr>
        <p:blipFill>
          <a:blip r:embed="rId7"/>
          <a:srcRect l="17818" r="17818"/>
          <a:stretch/>
        </p:blipFill>
        <p:spPr>
          <a:xfrm>
            <a:off x="6353069" y="1411287"/>
            <a:ext cx="5356800" cy="4681538"/>
          </a:xfrm>
          <a:prstGeom prst="rect">
            <a:avLst/>
          </a:prstGeom>
          <a:noFill/>
        </p:spPr>
      </p:pic>
    </p:spTree>
    <p:extLst>
      <p:ext uri="{BB962C8B-B14F-4D97-AF65-F5344CB8AC3E}">
        <p14:creationId xmlns:p14="http://schemas.microsoft.com/office/powerpoint/2010/main" val="2364312386"/>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88C41F0-CBC4-6FE5-C8A3-373C7982E80E}"/>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10CAA31-1BE1-712C-4DA3-09C2DF6EC85C}"/>
              </a:ext>
            </a:extLst>
          </p:cNvPr>
          <p:cNvGraphicFramePr>
            <a:graphicFrameLocks noChangeAspect="1"/>
          </p:cNvGraphicFramePr>
          <p:nvPr>
            <p:custDataLst>
              <p:tags r:id="rId2"/>
            </p:custDataLst>
            <p:extLst>
              <p:ext uri="{D42A27DB-BD31-4B8C-83A1-F6EECF244321}">
                <p14:modId xmlns:p14="http://schemas.microsoft.com/office/powerpoint/2010/main" val="518132514"/>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F10CAA31-1BE1-712C-4DA3-09C2DF6EC85C}"/>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D5A77F3-60B4-518D-7AEA-3366CA965A76}"/>
              </a:ext>
            </a:extLst>
          </p:cNvPr>
          <p:cNvSpPr>
            <a:spLocks noGrp="1"/>
          </p:cNvSpPr>
          <p:nvPr>
            <p:ph type="title"/>
          </p:nvPr>
        </p:nvSpPr>
        <p:spPr>
          <a:xfrm>
            <a:off x="488949" y="346075"/>
            <a:ext cx="11223625" cy="469900"/>
          </a:xfrm>
        </p:spPr>
        <p:txBody>
          <a:bodyPr vert="horz"/>
          <a:lstStyle/>
          <a:p>
            <a:r>
              <a:rPr lang="en-IN" dirty="0"/>
              <a:t>What is “community benefit”?</a:t>
            </a:r>
            <a:endParaRPr lang="en-US" dirty="0"/>
          </a:p>
        </p:txBody>
      </p:sp>
      <p:sp>
        <p:nvSpPr>
          <p:cNvPr id="3" name="Content Placeholder 2">
            <a:extLst>
              <a:ext uri="{FF2B5EF4-FFF2-40B4-BE49-F238E27FC236}">
                <a16:creationId xmlns:a16="http://schemas.microsoft.com/office/drawing/2014/main" id="{245BE8B0-BF65-2539-1E0B-80B0CE590CD2}"/>
              </a:ext>
            </a:extLst>
          </p:cNvPr>
          <p:cNvSpPr>
            <a:spLocks noGrp="1"/>
          </p:cNvSpPr>
          <p:nvPr>
            <p:ph type="body" sz="quarter" idx="4294967295"/>
          </p:nvPr>
        </p:nvSpPr>
        <p:spPr>
          <a:xfrm>
            <a:off x="479424" y="1424025"/>
            <a:ext cx="11233151" cy="4668799"/>
          </a:xfrm>
        </p:spPr>
        <p:txBody>
          <a:bodyPr/>
          <a:lstStyle/>
          <a:p>
            <a:pPr marL="365760" indent="-365760">
              <a:spcBef>
                <a:spcPts val="0"/>
              </a:spcBef>
            </a:pPr>
            <a:r>
              <a:rPr lang="en-IN" sz="1800" dirty="0"/>
              <a:t>Community benefit is not a synonym for charity care</a:t>
            </a:r>
          </a:p>
          <a:p>
            <a:pPr marL="365760" indent="-365760">
              <a:spcBef>
                <a:spcPts val="0"/>
              </a:spcBef>
            </a:pPr>
            <a:r>
              <a:rPr lang="en-IN" sz="1800" dirty="0"/>
              <a:t>Types of community benefit reportable on Schedule H:</a:t>
            </a:r>
          </a:p>
          <a:p>
            <a:pPr marL="731520" indent="-365760">
              <a:spcBef>
                <a:spcPts val="0"/>
              </a:spcBef>
            </a:pPr>
            <a:r>
              <a:rPr lang="en-IN" sz="1800" dirty="0"/>
              <a:t>Financial assistance (at cost):</a:t>
            </a:r>
          </a:p>
          <a:p>
            <a:pPr marL="1097280" indent="-365760">
              <a:spcBef>
                <a:spcPts val="0"/>
              </a:spcBef>
            </a:pPr>
            <a:r>
              <a:rPr lang="en-IN" sz="1800" dirty="0"/>
              <a:t>If a patient meets the financial assistance policy (FAP) eligibility criteria and cannot afford to pay for some or all of bill for care, for instance, COVID-19-related treatment</a:t>
            </a:r>
          </a:p>
          <a:p>
            <a:pPr marL="731520" indent="-365760">
              <a:spcBef>
                <a:spcPts val="0"/>
              </a:spcBef>
            </a:pPr>
            <a:r>
              <a:rPr lang="en-IN" sz="1800" dirty="0"/>
              <a:t>Medicaid </a:t>
            </a:r>
          </a:p>
          <a:p>
            <a:pPr marL="731520" indent="-365760">
              <a:spcBef>
                <a:spcPts val="0"/>
              </a:spcBef>
            </a:pPr>
            <a:r>
              <a:rPr lang="en-IN" sz="1800" dirty="0"/>
              <a:t>Other means-tested government programs</a:t>
            </a:r>
          </a:p>
          <a:p>
            <a:pPr marL="731520" indent="-365760">
              <a:spcBef>
                <a:spcPts val="0"/>
              </a:spcBef>
            </a:pPr>
            <a:r>
              <a:rPr lang="en-IN" sz="1800" dirty="0"/>
              <a:t>Community health improvement services</a:t>
            </a:r>
          </a:p>
          <a:p>
            <a:pPr marL="731520" indent="-365760">
              <a:spcBef>
                <a:spcPts val="0"/>
              </a:spcBef>
            </a:pPr>
            <a:r>
              <a:rPr lang="en-IN" sz="1800" dirty="0"/>
              <a:t>Subsidized health services</a:t>
            </a:r>
          </a:p>
          <a:p>
            <a:pPr marL="731520" indent="-365760">
              <a:spcBef>
                <a:spcPts val="0"/>
              </a:spcBef>
            </a:pPr>
            <a:r>
              <a:rPr lang="en-IN" sz="1800" dirty="0"/>
              <a:t>Research:</a:t>
            </a:r>
          </a:p>
          <a:p>
            <a:pPr marL="1097280" indent="-365760">
              <a:spcBef>
                <a:spcPts val="0"/>
              </a:spcBef>
            </a:pPr>
            <a:r>
              <a:rPr lang="en-IN" sz="1800" dirty="0"/>
              <a:t>Any study or investigation the goal of which is to generate increased generalizable knowledge made available to the public</a:t>
            </a:r>
          </a:p>
          <a:p>
            <a:pPr marL="731520" indent="-365760">
              <a:spcBef>
                <a:spcPts val="0"/>
              </a:spcBef>
            </a:pPr>
            <a:r>
              <a:rPr lang="en-IN" sz="1800" dirty="0"/>
              <a:t>Health professions education</a:t>
            </a:r>
          </a:p>
          <a:p>
            <a:pPr marL="731520" indent="-365760">
              <a:spcBef>
                <a:spcPts val="0"/>
              </a:spcBef>
            </a:pPr>
            <a:r>
              <a:rPr lang="en-IN" sz="1800" dirty="0"/>
              <a:t>Cash and in-kind contributions for community benefit:</a:t>
            </a:r>
          </a:p>
          <a:p>
            <a:pPr marL="1097280" indent="-365760">
              <a:spcBef>
                <a:spcPts val="0"/>
              </a:spcBef>
            </a:pPr>
            <a:r>
              <a:rPr lang="en-IN" sz="1800" dirty="0"/>
              <a:t>Grants restricted, in writing, for community benefit</a:t>
            </a:r>
          </a:p>
        </p:txBody>
      </p:sp>
    </p:spTree>
    <p:extLst>
      <p:ext uri="{BB962C8B-B14F-4D97-AF65-F5344CB8AC3E}">
        <p14:creationId xmlns:p14="http://schemas.microsoft.com/office/powerpoint/2010/main" val="3275133537"/>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BFF6146-2FFB-61A3-E731-D265CF91687B}"/>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E34F6C6-09BE-53DC-1B6B-479D24B63BCB}"/>
              </a:ext>
            </a:extLst>
          </p:cNvPr>
          <p:cNvGraphicFramePr>
            <a:graphicFrameLocks noChangeAspect="1"/>
          </p:cNvGraphicFramePr>
          <p:nvPr>
            <p:custDataLst>
              <p:tags r:id="rId2"/>
            </p:custDataLst>
            <p:extLst>
              <p:ext uri="{D42A27DB-BD31-4B8C-83A1-F6EECF244321}">
                <p14:modId xmlns:p14="http://schemas.microsoft.com/office/powerpoint/2010/main" val="3987446594"/>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3E34F6C6-09BE-53DC-1B6B-479D24B63BCB}"/>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F51ADF-3D95-79C2-3FD4-46FDA4F5DEA4}"/>
              </a:ext>
            </a:extLst>
          </p:cNvPr>
          <p:cNvSpPr>
            <a:spLocks noGrp="1"/>
          </p:cNvSpPr>
          <p:nvPr>
            <p:ph type="title"/>
          </p:nvPr>
        </p:nvSpPr>
        <p:spPr>
          <a:xfrm>
            <a:off x="488949" y="346075"/>
            <a:ext cx="11223625" cy="469900"/>
          </a:xfrm>
        </p:spPr>
        <p:txBody>
          <a:bodyPr vert="horz"/>
          <a:lstStyle/>
          <a:p>
            <a:r>
              <a:rPr lang="en-IN" dirty="0"/>
              <a:t>Federal community benefit requirements</a:t>
            </a:r>
            <a:endParaRPr lang="en-US" dirty="0"/>
          </a:p>
        </p:txBody>
      </p:sp>
      <p:sp>
        <p:nvSpPr>
          <p:cNvPr id="3" name="Content Placeholder 2">
            <a:extLst>
              <a:ext uri="{FF2B5EF4-FFF2-40B4-BE49-F238E27FC236}">
                <a16:creationId xmlns:a16="http://schemas.microsoft.com/office/drawing/2014/main" id="{3BD38F37-6E39-F218-7D0A-CFCD8C4C566C}"/>
              </a:ext>
            </a:extLst>
          </p:cNvPr>
          <p:cNvSpPr>
            <a:spLocks noGrp="1"/>
          </p:cNvSpPr>
          <p:nvPr>
            <p:ph type="body" sz="quarter" idx="4294967295"/>
          </p:nvPr>
        </p:nvSpPr>
        <p:spPr>
          <a:xfrm>
            <a:off x="479424" y="1424025"/>
            <a:ext cx="11233151" cy="4668799"/>
          </a:xfrm>
        </p:spPr>
        <p:txBody>
          <a:bodyPr/>
          <a:lstStyle/>
          <a:p>
            <a:pPr marL="365760" indent="-365760">
              <a:spcBef>
                <a:spcPts val="0"/>
              </a:spcBef>
            </a:pPr>
            <a:r>
              <a:rPr lang="en-IN" sz="1800" dirty="0"/>
              <a:t>To qualify as exempt from federal income tax, hospitals in the US need to meet the community benefit standard established by the Internal Revenue Service (IRS):</a:t>
            </a:r>
          </a:p>
          <a:p>
            <a:pPr marL="731520" indent="-365760">
              <a:spcBef>
                <a:spcPts val="0"/>
              </a:spcBef>
            </a:pPr>
            <a:r>
              <a:rPr lang="en-IN" sz="1800" dirty="0"/>
              <a:t>Facts and circumstances are considered to determine whether a hospital meets the test.</a:t>
            </a:r>
          </a:p>
          <a:p>
            <a:pPr marL="731520" indent="-365760">
              <a:spcBef>
                <a:spcPts val="0"/>
              </a:spcBef>
            </a:pPr>
            <a:r>
              <a:rPr lang="en-IN" sz="1800" dirty="0"/>
              <a:t>While there are no IRS requirements regarding how much community benefit must be provided, this is an area of focus for Congress, states and others.</a:t>
            </a:r>
          </a:p>
          <a:p>
            <a:pPr marL="365760" indent="-365760">
              <a:spcBef>
                <a:spcPts val="0"/>
              </a:spcBef>
            </a:pPr>
            <a:r>
              <a:rPr lang="en-IN" sz="1800" dirty="0"/>
              <a:t>Community benefit is regulated by Congress, IRS and state regulators:</a:t>
            </a:r>
          </a:p>
          <a:p>
            <a:pPr marL="731520" indent="-365760">
              <a:spcBef>
                <a:spcPts val="0"/>
              </a:spcBef>
            </a:pPr>
            <a:r>
              <a:rPr lang="en-IN" sz="1800" dirty="0"/>
              <a:t>Many states impose community benefit requirements in addition to IRS community benefit standard and IRC Section 501(r).</a:t>
            </a:r>
          </a:p>
          <a:p>
            <a:pPr marL="365760" indent="-365760">
              <a:spcBef>
                <a:spcPts val="0"/>
              </a:spcBef>
            </a:pPr>
            <a:r>
              <a:rPr lang="en-IN" sz="1800" dirty="0"/>
              <a:t>Tax-exempt hospitals also need to comply with IRC Section 501(r), established by Congress in the Affordable Care Act (ACA).</a:t>
            </a:r>
          </a:p>
          <a:p>
            <a:pPr marL="365760" indent="-365760">
              <a:spcBef>
                <a:spcPts val="0"/>
              </a:spcBef>
            </a:pPr>
            <a:r>
              <a:rPr lang="en-IN" sz="1800" dirty="0"/>
              <a:t>Tax-exempt hospitals must demonstrate their compliance with the community benefit standard and IRC Section 501(r) by annually filing Form 990, Schedule H with the IRS:</a:t>
            </a:r>
          </a:p>
          <a:p>
            <a:pPr marL="731520" indent="-365760">
              <a:spcBef>
                <a:spcPts val="0"/>
              </a:spcBef>
            </a:pPr>
            <a:r>
              <a:rPr lang="en-IN" sz="1800" dirty="0"/>
              <a:t>Must also check Part I, box 3 (IRC Section 170(b)(1)(A)(iii)) on Form 990 Schedule A</a:t>
            </a:r>
          </a:p>
          <a:p>
            <a:pPr marL="365760" indent="-365760">
              <a:spcBef>
                <a:spcPts val="0"/>
              </a:spcBef>
            </a:pPr>
            <a:r>
              <a:rPr lang="en-IN" sz="1800" dirty="0"/>
              <a:t>Remember: Form 990, including Schedule H, is a publicly available document:</a:t>
            </a:r>
          </a:p>
          <a:p>
            <a:pPr marL="731520" indent="-365760">
              <a:spcBef>
                <a:spcPts val="0"/>
              </a:spcBef>
            </a:pPr>
            <a:r>
              <a:rPr lang="en-IN" sz="1800" dirty="0"/>
              <a:t>Tax Exempt Organization Search (</a:t>
            </a:r>
            <a:r>
              <a:rPr lang="en-US" sz="1800" dirty="0">
                <a:effectLst/>
                <a:latin typeface="Segoe UI"/>
              </a:rPr>
              <a:t>https://apps.irs.gov/app/eos/</a:t>
            </a:r>
            <a:r>
              <a:rPr lang="en-IN" sz="1800" dirty="0"/>
              <a:t>) </a:t>
            </a:r>
          </a:p>
          <a:p>
            <a:pPr marL="365760" indent="-365760">
              <a:spcBef>
                <a:spcPts val="0"/>
              </a:spcBef>
            </a:pPr>
            <a:endParaRPr lang="en-IN" sz="1800" dirty="0"/>
          </a:p>
        </p:txBody>
      </p:sp>
    </p:spTree>
    <p:extLst>
      <p:ext uri="{BB962C8B-B14F-4D97-AF65-F5344CB8AC3E}">
        <p14:creationId xmlns:p14="http://schemas.microsoft.com/office/powerpoint/2010/main" val="1282023132"/>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09D57-F15D-D505-0232-21F524A7AEE3}"/>
              </a:ext>
            </a:extLst>
          </p:cNvPr>
          <p:cNvSpPr>
            <a:spLocks noGrp="1"/>
          </p:cNvSpPr>
          <p:nvPr>
            <p:ph type="title"/>
          </p:nvPr>
        </p:nvSpPr>
        <p:spPr>
          <a:xfrm>
            <a:off x="485523" y="345396"/>
            <a:ext cx="11224347" cy="470898"/>
          </a:xfrm>
        </p:spPr>
        <p:txBody>
          <a:bodyPr/>
          <a:lstStyle/>
          <a:p>
            <a:r>
              <a:rPr lang="en-IN" dirty="0"/>
              <a:t>Presenters</a:t>
            </a:r>
          </a:p>
        </p:txBody>
      </p:sp>
      <p:grpSp>
        <p:nvGrpSpPr>
          <p:cNvPr id="15" name="Group 14">
            <a:extLst>
              <a:ext uri="{FF2B5EF4-FFF2-40B4-BE49-F238E27FC236}">
                <a16:creationId xmlns:a16="http://schemas.microsoft.com/office/drawing/2014/main" id="{51A96C18-BE4A-C0F8-2E4F-CF5FB71E6F70}"/>
              </a:ext>
            </a:extLst>
          </p:cNvPr>
          <p:cNvGrpSpPr/>
          <p:nvPr/>
        </p:nvGrpSpPr>
        <p:grpSpPr>
          <a:xfrm>
            <a:off x="488480" y="1709738"/>
            <a:ext cx="11224095" cy="4086225"/>
            <a:chOff x="488480" y="1679575"/>
            <a:chExt cx="11224095" cy="4086225"/>
          </a:xfrm>
        </p:grpSpPr>
        <p:pic>
          <p:nvPicPr>
            <p:cNvPr id="3" name="Picture 2" descr="A person smiling at camera&#10;&#10;Description automatically generated">
              <a:extLst>
                <a:ext uri="{FF2B5EF4-FFF2-40B4-BE49-F238E27FC236}">
                  <a16:creationId xmlns:a16="http://schemas.microsoft.com/office/drawing/2014/main" id="{4C1C08E5-3998-87D7-9B4E-BBBE22FACEC0}"/>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3724220" y="1771015"/>
              <a:ext cx="1828800" cy="1828800"/>
            </a:xfrm>
            <a:prstGeom prst="ellipse">
              <a:avLst/>
            </a:prstGeom>
            <a:ln w="63500" cap="rnd">
              <a:noFill/>
            </a:ln>
            <a:effectLst/>
          </p:spPr>
        </p:pic>
        <p:sp>
          <p:nvSpPr>
            <p:cNvPr id="4" name="TextBox 3">
              <a:extLst>
                <a:ext uri="{FF2B5EF4-FFF2-40B4-BE49-F238E27FC236}">
                  <a16:creationId xmlns:a16="http://schemas.microsoft.com/office/drawing/2014/main" id="{A018A7A8-AC2D-0A91-0070-40012E8A1A4F}"/>
                </a:ext>
              </a:extLst>
            </p:cNvPr>
            <p:cNvSpPr txBox="1"/>
            <p:nvPr/>
          </p:nvSpPr>
          <p:spPr>
            <a:xfrm>
              <a:off x="488480" y="3899764"/>
              <a:ext cx="2468880" cy="1866036"/>
            </a:xfrm>
            <a:prstGeom prst="rect">
              <a:avLst/>
            </a:prstGeom>
            <a:noFill/>
            <a:ln w="6350" cap="flat" cmpd="sng" algn="ctr">
              <a:solidFill>
                <a:srgbClr val="747480"/>
              </a:solidFill>
              <a:prstDash val="dash"/>
              <a:round/>
              <a:headEnd type="none" w="med" len="med"/>
              <a:tailEnd type="none" w="med" len="med"/>
            </a:ln>
          </p:spPr>
          <p:txBody>
            <a:bodyPr wrap="square" lIns="91440" tIns="91440" rIns="91440" bIns="91440" rtlCol="0" anchor="t">
              <a:noAutofit/>
            </a:bodyPr>
            <a:lstStyle/>
            <a:p>
              <a:pPr marR="0" lvl="0" algn="ctr" fontAlgn="auto">
                <a:spcAft>
                  <a:spcPts val="600"/>
                </a:spcAft>
                <a:buClr>
                  <a:srgbClr val="27ACAA"/>
                </a:buClr>
                <a:buSzPct val="70000"/>
                <a:tabLst/>
                <a:defRPr/>
              </a:pPr>
              <a:r>
                <a:rPr lang="en-US" sz="2000" b="1" dirty="0">
                  <a:solidFill>
                    <a:srgbClr val="FFE600"/>
                  </a:solidFill>
                </a:rPr>
                <a:t>Stephen Clarke</a:t>
              </a:r>
            </a:p>
            <a:p>
              <a:pPr marL="0" marR="0" lvl="0" indent="0" algn="ctr" defTabSz="914400" rtl="0" eaLnBrk="1" fontAlgn="auto" latinLnBrk="0" hangingPunct="1">
                <a:spcAft>
                  <a:spcPts val="600"/>
                </a:spcAft>
                <a:buClr>
                  <a:srgbClr val="27ACAA"/>
                </a:buClr>
                <a:buSzPct val="70000"/>
                <a:buFontTx/>
                <a:buNone/>
                <a:tabLst/>
                <a:defRPr/>
              </a:pPr>
              <a:r>
                <a:rPr kumimoji="0" lang="en-US" sz="1600" b="0" i="0" u="none" strike="noStrike" kern="1200" cap="none" spc="0" normalizeH="0" baseline="0" noProof="0" dirty="0">
                  <a:ln>
                    <a:noFill/>
                  </a:ln>
                  <a:solidFill>
                    <a:srgbClr val="FFFFFF"/>
                  </a:solidFill>
                  <a:effectLst/>
                  <a:uLnTx/>
                  <a:uFillTx/>
                  <a:ea typeface="+mn-ea"/>
                  <a:cs typeface="+mn-cs"/>
                </a:rPr>
                <a:t>Managing Director</a:t>
              </a:r>
              <a:br>
                <a:rPr kumimoji="0" lang="en-US" sz="1600" b="0" i="0" u="none" strike="noStrike" kern="1200" cap="none" spc="0" normalizeH="0" baseline="0" noProof="0" dirty="0">
                  <a:ln>
                    <a:noFill/>
                  </a:ln>
                  <a:solidFill>
                    <a:srgbClr val="FFFFFF"/>
                  </a:solidFill>
                  <a:effectLst/>
                  <a:uLnTx/>
                  <a:uFillTx/>
                  <a:ea typeface="+mn-ea"/>
                  <a:cs typeface="+mn-cs"/>
                </a:rPr>
              </a:br>
              <a:r>
                <a:rPr lang="en-US" sz="1600" dirty="0">
                  <a:solidFill>
                    <a:srgbClr val="FFFFFF"/>
                  </a:solidFill>
                </a:rPr>
                <a:t>Washington, DC</a:t>
              </a:r>
            </a:p>
            <a:p>
              <a:pPr algn="ctr">
                <a:spcAft>
                  <a:spcPts val="600"/>
                </a:spcAft>
                <a:buClr>
                  <a:srgbClr val="27ACAA"/>
                </a:buClr>
                <a:buSzPct val="70000"/>
                <a:defRPr/>
              </a:pPr>
              <a:r>
                <a:rPr lang="en-US" sz="1200" dirty="0">
                  <a:solidFill>
                    <a:srgbClr val="FFFFFF"/>
                  </a:solidFill>
                </a:rPr>
                <a:t>Exempt Organization Tax Services</a:t>
              </a:r>
            </a:p>
            <a:p>
              <a:pPr marL="0" marR="0" lvl="0" indent="0" algn="ctr" defTabSz="914400" rtl="0" eaLnBrk="1" fontAlgn="auto" latinLnBrk="0" hangingPunct="1">
                <a:spcAft>
                  <a:spcPts val="600"/>
                </a:spcAft>
                <a:buClr>
                  <a:srgbClr val="FFE600"/>
                </a:buClr>
                <a:buSzPct val="100000"/>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Ernst &amp; Young LLP</a:t>
              </a:r>
            </a:p>
          </p:txBody>
        </p:sp>
        <p:sp>
          <p:nvSpPr>
            <p:cNvPr id="5" name="TextBox 4">
              <a:extLst>
                <a:ext uri="{FF2B5EF4-FFF2-40B4-BE49-F238E27FC236}">
                  <a16:creationId xmlns:a16="http://schemas.microsoft.com/office/drawing/2014/main" id="{8AB8026D-CAB5-9536-FC6C-DEF045AC4564}"/>
                </a:ext>
              </a:extLst>
            </p:cNvPr>
            <p:cNvSpPr txBox="1"/>
            <p:nvPr/>
          </p:nvSpPr>
          <p:spPr>
            <a:xfrm>
              <a:off x="3406885" y="3899764"/>
              <a:ext cx="2468880" cy="1866036"/>
            </a:xfrm>
            <a:prstGeom prst="rect">
              <a:avLst/>
            </a:prstGeom>
            <a:noFill/>
            <a:ln w="6350" cap="flat" cmpd="sng" algn="ctr">
              <a:solidFill>
                <a:srgbClr val="747480"/>
              </a:solidFill>
              <a:prstDash val="dash"/>
              <a:round/>
              <a:headEnd type="none" w="med" len="med"/>
              <a:tailEnd type="none" w="med" len="med"/>
            </a:ln>
          </p:spPr>
          <p:txBody>
            <a:bodyPr wrap="square" lIns="91440" tIns="91440" rIns="91440" bIns="91440" rtlCol="0" anchor="t">
              <a:noAutofit/>
            </a:bodyPr>
            <a:lstStyle/>
            <a:p>
              <a:pPr indent="0" algn="ctr">
                <a:spcAft>
                  <a:spcPts val="600"/>
                </a:spcAft>
                <a:buClr>
                  <a:srgbClr val="27ACAA"/>
                </a:buClr>
                <a:buSzPct val="70000"/>
                <a:buFontTx/>
                <a:buNone/>
                <a:defRPr/>
              </a:pPr>
              <a:r>
                <a:rPr lang="en-US" sz="2000" b="1" dirty="0">
                  <a:solidFill>
                    <a:srgbClr val="FFE600"/>
                  </a:solidFill>
                </a:rPr>
                <a:t>Lauren Bennett</a:t>
              </a:r>
            </a:p>
            <a:p>
              <a:pPr marL="0" marR="0" lvl="0" indent="0" algn="ctr" defTabSz="914400" rtl="0" eaLnBrk="1" fontAlgn="auto" latinLnBrk="0" hangingPunct="1">
                <a:spcAft>
                  <a:spcPts val="600"/>
                </a:spcAft>
                <a:buClr>
                  <a:srgbClr val="FFE600"/>
                </a:buClr>
                <a:buSzPct val="100000"/>
                <a:buFontTx/>
                <a:buNone/>
                <a:tabLst/>
                <a:defRPr/>
              </a:pPr>
              <a:r>
                <a:rPr kumimoji="0" lang="en-US" sz="1600" b="0" i="0" u="none" strike="noStrike" kern="1200" cap="none" spc="0" normalizeH="0" baseline="0" noProof="0" dirty="0">
                  <a:ln>
                    <a:noFill/>
                  </a:ln>
                  <a:solidFill>
                    <a:srgbClr val="FFFFFF"/>
                  </a:solidFill>
                  <a:effectLst/>
                  <a:uLnTx/>
                  <a:uFillTx/>
                  <a:ea typeface="+mn-ea"/>
                  <a:cs typeface="+mn-cs"/>
                </a:rPr>
                <a:t>Senior Manager</a:t>
              </a:r>
              <a:br>
                <a:rPr kumimoji="0" lang="en-US" sz="1600" b="0" i="0" u="none" strike="noStrike" kern="1200" cap="none" spc="0" normalizeH="0" baseline="0" noProof="0" dirty="0">
                  <a:ln>
                    <a:noFill/>
                  </a:ln>
                  <a:solidFill>
                    <a:srgbClr val="FFFFFF"/>
                  </a:solidFill>
                  <a:effectLst/>
                  <a:uLnTx/>
                  <a:uFillTx/>
                  <a:ea typeface="+mn-ea"/>
                  <a:cs typeface="+mn-cs"/>
                </a:rPr>
              </a:br>
              <a:r>
                <a:rPr kumimoji="0" lang="en-US" sz="1600" b="0" i="0" u="none" strike="noStrike" kern="1200" cap="none" spc="0" normalizeH="0" baseline="0" noProof="0" dirty="0">
                  <a:ln>
                    <a:noFill/>
                  </a:ln>
                  <a:solidFill>
                    <a:srgbClr val="FFFFFF"/>
                  </a:solidFill>
                  <a:effectLst/>
                  <a:uLnTx/>
                  <a:uFillTx/>
                  <a:ea typeface="+mn-ea"/>
                  <a:cs typeface="+mn-cs"/>
                </a:rPr>
                <a:t>Philadelphia, PA</a:t>
              </a:r>
            </a:p>
            <a:p>
              <a:pPr algn="ctr">
                <a:spcAft>
                  <a:spcPts val="600"/>
                </a:spcAft>
                <a:buClr>
                  <a:srgbClr val="FFE600"/>
                </a:buClr>
                <a:buSzPct val="100000"/>
                <a:defRPr/>
              </a:pPr>
              <a:r>
                <a:rPr lang="en-US" sz="1200" dirty="0">
                  <a:solidFill>
                    <a:srgbClr val="FFFFFF"/>
                  </a:solidFill>
                </a:rPr>
                <a:t>Exempt Organization Tax Services</a:t>
              </a:r>
            </a:p>
            <a:p>
              <a:pPr marL="0" marR="0" lvl="0" indent="0" algn="ctr" defTabSz="914400" rtl="0" eaLnBrk="1" fontAlgn="auto" latinLnBrk="0" hangingPunct="1">
                <a:spcAft>
                  <a:spcPts val="600"/>
                </a:spcAft>
                <a:buClr>
                  <a:srgbClr val="FFE600"/>
                </a:buClr>
                <a:buSzPct val="100000"/>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Ernst &amp; Young LLP</a:t>
              </a:r>
            </a:p>
          </p:txBody>
        </p:sp>
        <p:sp>
          <p:nvSpPr>
            <p:cNvPr id="6" name="TextBox 5">
              <a:extLst>
                <a:ext uri="{FF2B5EF4-FFF2-40B4-BE49-F238E27FC236}">
                  <a16:creationId xmlns:a16="http://schemas.microsoft.com/office/drawing/2014/main" id="{28B4AB38-C993-0C8D-BAF1-A917FF8F20A3}"/>
                </a:ext>
              </a:extLst>
            </p:cNvPr>
            <p:cNvSpPr txBox="1"/>
            <p:nvPr/>
          </p:nvSpPr>
          <p:spPr>
            <a:xfrm>
              <a:off x="6325290" y="3899764"/>
              <a:ext cx="2468880" cy="1866036"/>
            </a:xfrm>
            <a:prstGeom prst="rect">
              <a:avLst/>
            </a:prstGeom>
            <a:noFill/>
            <a:ln w="6350" cap="flat" cmpd="sng" algn="ctr">
              <a:solidFill>
                <a:srgbClr val="747480"/>
              </a:solidFill>
              <a:prstDash val="dash"/>
              <a:round/>
              <a:headEnd type="none" w="med" len="med"/>
              <a:tailEnd type="none" w="med" len="med"/>
            </a:ln>
          </p:spPr>
          <p:txBody>
            <a:bodyPr wrap="square" lIns="91440" tIns="91440" rIns="91440" bIns="91440" rtlCol="0" anchor="t">
              <a:noAutofit/>
            </a:bodyPr>
            <a:lstStyle/>
            <a:p>
              <a:pPr indent="0" algn="ctr">
                <a:spcAft>
                  <a:spcPts val="600"/>
                </a:spcAft>
                <a:buClr>
                  <a:srgbClr val="27ACAA"/>
                </a:buClr>
                <a:buSzPct val="70000"/>
                <a:buFontTx/>
                <a:buNone/>
                <a:defRPr/>
              </a:pPr>
              <a:r>
                <a:rPr lang="en-US" sz="2000" b="1" dirty="0">
                  <a:solidFill>
                    <a:srgbClr val="FFE600"/>
                  </a:solidFill>
                </a:rPr>
                <a:t>George Pagano</a:t>
              </a:r>
            </a:p>
            <a:p>
              <a:pPr marL="0" marR="0" lvl="0" indent="0" algn="ctr" defTabSz="914400" rtl="0" eaLnBrk="1" fontAlgn="auto" latinLnBrk="0" hangingPunct="1">
                <a:spcAft>
                  <a:spcPts val="600"/>
                </a:spcAft>
                <a:buClr>
                  <a:srgbClr val="FFE600"/>
                </a:buClr>
                <a:buSzPct val="100000"/>
                <a:buFontTx/>
                <a:buNone/>
                <a:tabLst/>
                <a:defRPr/>
              </a:pPr>
              <a:r>
                <a:rPr kumimoji="0" lang="en-US" sz="1600" b="0" i="0" u="none" strike="noStrike" kern="1200" cap="none" spc="0" normalizeH="0" baseline="0" noProof="0" dirty="0">
                  <a:ln>
                    <a:noFill/>
                  </a:ln>
                  <a:solidFill>
                    <a:srgbClr val="FFFFFF"/>
                  </a:solidFill>
                  <a:effectLst/>
                  <a:uLnTx/>
                  <a:uFillTx/>
                  <a:ea typeface="+mn-ea"/>
                  <a:cs typeface="+mn-cs"/>
                </a:rPr>
                <a:t>Manager</a:t>
              </a:r>
              <a:br>
                <a:rPr kumimoji="0" lang="en-US" sz="1600" b="0" i="0" u="none" strike="noStrike" kern="1200" cap="none" spc="0" normalizeH="0" baseline="0" noProof="0" dirty="0">
                  <a:ln>
                    <a:noFill/>
                  </a:ln>
                  <a:solidFill>
                    <a:srgbClr val="FFFFFF"/>
                  </a:solidFill>
                  <a:effectLst/>
                  <a:uLnTx/>
                  <a:uFillTx/>
                  <a:ea typeface="+mn-ea"/>
                  <a:cs typeface="+mn-cs"/>
                </a:rPr>
              </a:br>
              <a:r>
                <a:rPr lang="en-US" sz="1600" dirty="0">
                  <a:solidFill>
                    <a:srgbClr val="FFFFFF"/>
                  </a:solidFill>
                </a:rPr>
                <a:t>Boston, MA</a:t>
              </a:r>
            </a:p>
            <a:p>
              <a:pPr algn="ctr">
                <a:spcAft>
                  <a:spcPts val="600"/>
                </a:spcAft>
                <a:buClr>
                  <a:srgbClr val="FFE600"/>
                </a:buClr>
                <a:buSzPct val="100000"/>
                <a:defRPr/>
              </a:pPr>
              <a:r>
                <a:rPr lang="en-US" sz="1200" dirty="0">
                  <a:solidFill>
                    <a:srgbClr val="FFFFFF"/>
                  </a:solidFill>
                </a:rPr>
                <a:t>Exempt Organization Tax Services</a:t>
              </a:r>
            </a:p>
            <a:p>
              <a:pPr marL="0" marR="0" lvl="0" indent="0" algn="ctr" defTabSz="914400" rtl="0" eaLnBrk="1" fontAlgn="auto" latinLnBrk="0" hangingPunct="1">
                <a:spcAft>
                  <a:spcPts val="600"/>
                </a:spcAft>
                <a:buClr>
                  <a:srgbClr val="FFE600"/>
                </a:buClr>
                <a:buSzPct val="100000"/>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Ernst &amp; Young LLP</a:t>
              </a:r>
            </a:p>
          </p:txBody>
        </p:sp>
        <p:sp>
          <p:nvSpPr>
            <p:cNvPr id="7" name="TextBox 6">
              <a:extLst>
                <a:ext uri="{FF2B5EF4-FFF2-40B4-BE49-F238E27FC236}">
                  <a16:creationId xmlns:a16="http://schemas.microsoft.com/office/drawing/2014/main" id="{462986A0-CB30-1321-1F79-18101021D8DA}"/>
                </a:ext>
              </a:extLst>
            </p:cNvPr>
            <p:cNvSpPr txBox="1"/>
            <p:nvPr/>
          </p:nvSpPr>
          <p:spPr>
            <a:xfrm>
              <a:off x="9243695" y="3899764"/>
              <a:ext cx="2468880" cy="1866036"/>
            </a:xfrm>
            <a:prstGeom prst="rect">
              <a:avLst/>
            </a:prstGeom>
            <a:noFill/>
            <a:ln w="6350" cap="flat" cmpd="sng" algn="ctr">
              <a:solidFill>
                <a:srgbClr val="747480"/>
              </a:solidFill>
              <a:prstDash val="dash"/>
              <a:round/>
              <a:headEnd type="none" w="med" len="med"/>
              <a:tailEnd type="none" w="med" len="med"/>
            </a:ln>
          </p:spPr>
          <p:txBody>
            <a:bodyPr wrap="square" lIns="91440" tIns="91440" rIns="91440" bIns="91440" rtlCol="0" anchor="t">
              <a:noAutofit/>
            </a:bodyPr>
            <a:lstStyle/>
            <a:p>
              <a:pPr indent="0" algn="ctr">
                <a:spcAft>
                  <a:spcPts val="600"/>
                </a:spcAft>
                <a:buClr>
                  <a:srgbClr val="27ACAA"/>
                </a:buClr>
                <a:buSzPct val="70000"/>
                <a:buFontTx/>
                <a:buNone/>
                <a:defRPr/>
              </a:pPr>
              <a:r>
                <a:rPr lang="en-US" sz="2000" b="1" dirty="0">
                  <a:solidFill>
                    <a:srgbClr val="FFE600"/>
                  </a:solidFill>
                </a:rPr>
                <a:t>Emma Walsh</a:t>
              </a:r>
            </a:p>
            <a:p>
              <a:pPr marL="0" marR="0" lvl="0" indent="0" algn="ctr" defTabSz="914400" rtl="0" eaLnBrk="1" fontAlgn="auto" latinLnBrk="0" hangingPunct="1">
                <a:spcAft>
                  <a:spcPts val="600"/>
                </a:spcAft>
                <a:buClr>
                  <a:srgbClr val="FFE600"/>
                </a:buClr>
                <a:buSzPct val="100000"/>
                <a:buFontTx/>
                <a:buNone/>
                <a:tabLst/>
                <a:defRPr/>
              </a:pPr>
              <a:r>
                <a:rPr kumimoji="0" lang="en-US" sz="1600" b="0" i="0" u="none" strike="noStrike" kern="1200" cap="none" spc="0" normalizeH="0" baseline="0" noProof="0" dirty="0">
                  <a:ln>
                    <a:noFill/>
                  </a:ln>
                  <a:solidFill>
                    <a:srgbClr val="FFFFFF"/>
                  </a:solidFill>
                  <a:effectLst/>
                  <a:uLnTx/>
                  <a:uFillTx/>
                  <a:ea typeface="+mn-ea"/>
                  <a:cs typeface="+mn-cs"/>
                </a:rPr>
                <a:t>Senior</a:t>
              </a:r>
              <a:br>
                <a:rPr kumimoji="0" lang="en-US" sz="1600" b="0" i="0" u="none" strike="noStrike" kern="1200" cap="none" spc="0" normalizeH="0" baseline="0" noProof="0" dirty="0">
                  <a:ln>
                    <a:noFill/>
                  </a:ln>
                  <a:solidFill>
                    <a:srgbClr val="FFFFFF"/>
                  </a:solidFill>
                  <a:effectLst/>
                  <a:uLnTx/>
                  <a:uFillTx/>
                  <a:ea typeface="+mn-ea"/>
                  <a:cs typeface="+mn-cs"/>
                </a:rPr>
              </a:br>
              <a:r>
                <a:rPr lang="en-US" sz="1600" dirty="0">
                  <a:solidFill>
                    <a:srgbClr val="FFFFFF"/>
                  </a:solidFill>
                </a:rPr>
                <a:t>Boston, MA</a:t>
              </a:r>
            </a:p>
            <a:p>
              <a:pPr algn="ctr">
                <a:spcAft>
                  <a:spcPts val="600"/>
                </a:spcAft>
                <a:buClr>
                  <a:srgbClr val="FFE600"/>
                </a:buClr>
                <a:buSzPct val="100000"/>
                <a:defRPr/>
              </a:pPr>
              <a:r>
                <a:rPr lang="en-US" sz="1200" dirty="0">
                  <a:solidFill>
                    <a:srgbClr val="FFFFFF"/>
                  </a:solidFill>
                </a:rPr>
                <a:t>Exempt Organization Tax Services</a:t>
              </a:r>
            </a:p>
            <a:p>
              <a:pPr marL="0" marR="0" lvl="0" indent="0" algn="ctr" defTabSz="914400" rtl="0" eaLnBrk="1" fontAlgn="auto" latinLnBrk="0" hangingPunct="1">
                <a:spcAft>
                  <a:spcPts val="600"/>
                </a:spcAft>
                <a:buClr>
                  <a:srgbClr val="FFE600"/>
                </a:buClr>
                <a:buSzPct val="100000"/>
                <a:buFontTx/>
                <a:buNone/>
                <a:tabLst/>
                <a:defRPr/>
              </a:pPr>
              <a:r>
                <a:rPr kumimoji="0" lang="en-US" sz="1200" b="0" i="0" u="none" strike="noStrike" kern="1200" cap="none" spc="0" normalizeH="0" baseline="0" noProof="0" dirty="0">
                  <a:ln>
                    <a:noFill/>
                  </a:ln>
                  <a:solidFill>
                    <a:srgbClr val="FFFFFF"/>
                  </a:solidFill>
                  <a:effectLst/>
                  <a:uLnTx/>
                  <a:uFillTx/>
                  <a:ea typeface="+mn-ea"/>
                  <a:cs typeface="+mn-cs"/>
                </a:rPr>
                <a:t>Ernst &amp; Young LLP</a:t>
              </a:r>
            </a:p>
          </p:txBody>
        </p:sp>
        <p:pic>
          <p:nvPicPr>
            <p:cNvPr id="8" name="Picture 4">
              <a:extLst>
                <a:ext uri="{FF2B5EF4-FFF2-40B4-BE49-F238E27FC236}">
                  <a16:creationId xmlns:a16="http://schemas.microsoft.com/office/drawing/2014/main" id="{505D4083-6ED5-A376-67EE-F5823E466B85}"/>
                </a:ext>
              </a:extLst>
            </p:cNvPr>
            <p:cNvPicPr>
              <a:picLocks noChangeArrowheads="1"/>
            </p:cNvPicPr>
            <p:nvPr/>
          </p:nvPicPr>
          <p:blipFill>
            <a:blip r:embed="rId3">
              <a:extLst>
                <a:ext uri="{96DAC541-7B7A-43D3-8B79-37D633B846F1}">
                  <asvg:svgBlip xmlns:asvg="http://schemas.microsoft.com/office/drawing/2016/SVG/main" r:embed="rId4"/>
                </a:ext>
              </a:extLst>
            </a:blip>
            <a:srcRect/>
            <a:stretch/>
          </p:blipFill>
          <p:spPr bwMode="auto">
            <a:xfrm>
              <a:off x="9561030" y="1771015"/>
              <a:ext cx="1828800" cy="182880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CD4A982-6DEE-63DD-F40B-BB87C2D689E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42625" y="1771015"/>
              <a:ext cx="1828800" cy="1828800"/>
            </a:xfrm>
            <a:prstGeom prst="ellipse">
              <a:avLst/>
            </a:prstGeom>
            <a:ln w="63500" cap="rnd">
              <a:noFill/>
            </a:ln>
            <a:effectLst/>
          </p:spPr>
        </p:pic>
        <p:pic>
          <p:nvPicPr>
            <p:cNvPr id="10" name="Picture 9">
              <a:extLst>
                <a:ext uri="{FF2B5EF4-FFF2-40B4-BE49-F238E27FC236}">
                  <a16:creationId xmlns:a16="http://schemas.microsoft.com/office/drawing/2014/main" id="{3824466A-23F0-30F7-1F48-C0AAAA210CF3}"/>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805815" y="1771015"/>
              <a:ext cx="1828800" cy="1828800"/>
            </a:xfrm>
            <a:prstGeom prst="ellipse">
              <a:avLst/>
            </a:prstGeom>
            <a:ln w="63500" cap="rnd">
              <a:noFill/>
            </a:ln>
            <a:effectLst/>
          </p:spPr>
        </p:pic>
        <p:sp>
          <p:nvSpPr>
            <p:cNvPr id="11" name="Oval 10">
              <a:extLst>
                <a:ext uri="{FF2B5EF4-FFF2-40B4-BE49-F238E27FC236}">
                  <a16:creationId xmlns:a16="http://schemas.microsoft.com/office/drawing/2014/main" id="{E9E64FA6-57A2-4887-4786-734E5CAAA7CF}"/>
                </a:ext>
              </a:extLst>
            </p:cNvPr>
            <p:cNvSpPr>
              <a:spLocks noChangeAspect="1"/>
            </p:cNvSpPr>
            <p:nvPr/>
          </p:nvSpPr>
          <p:spPr>
            <a:xfrm>
              <a:off x="717080" y="1679575"/>
              <a:ext cx="2011680" cy="2011680"/>
            </a:xfrm>
            <a:prstGeom prst="ellipse">
              <a:avLst/>
            </a:prstGeom>
            <a:noFill/>
            <a:ln w="12700" cap="flat" cmpd="sng" algn="ctr">
              <a:solidFill>
                <a:srgbClr val="74748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IN" sz="2000" dirty="0" err="1">
                <a:solidFill>
                  <a:schemeClr val="tx1"/>
                </a:solidFill>
              </a:endParaRPr>
            </a:p>
          </p:txBody>
        </p:sp>
        <p:sp>
          <p:nvSpPr>
            <p:cNvPr id="12" name="Oval 11">
              <a:extLst>
                <a:ext uri="{FF2B5EF4-FFF2-40B4-BE49-F238E27FC236}">
                  <a16:creationId xmlns:a16="http://schemas.microsoft.com/office/drawing/2014/main" id="{7060D07F-0482-1559-8199-BA020D990908}"/>
                </a:ext>
              </a:extLst>
            </p:cNvPr>
            <p:cNvSpPr>
              <a:spLocks noChangeAspect="1"/>
            </p:cNvSpPr>
            <p:nvPr/>
          </p:nvSpPr>
          <p:spPr>
            <a:xfrm>
              <a:off x="3635485" y="1679575"/>
              <a:ext cx="2011680" cy="2011680"/>
            </a:xfrm>
            <a:prstGeom prst="ellipse">
              <a:avLst/>
            </a:prstGeom>
            <a:noFill/>
            <a:ln w="12700" cap="flat" cmpd="sng" algn="ctr">
              <a:solidFill>
                <a:srgbClr val="74748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IN" sz="2000" dirty="0" err="1">
                <a:solidFill>
                  <a:schemeClr val="tx1"/>
                </a:solidFill>
              </a:endParaRPr>
            </a:p>
          </p:txBody>
        </p:sp>
        <p:sp>
          <p:nvSpPr>
            <p:cNvPr id="13" name="Oval 12">
              <a:extLst>
                <a:ext uri="{FF2B5EF4-FFF2-40B4-BE49-F238E27FC236}">
                  <a16:creationId xmlns:a16="http://schemas.microsoft.com/office/drawing/2014/main" id="{AA875C2E-4778-DB0C-CDD5-E3A002D27AF5}"/>
                </a:ext>
              </a:extLst>
            </p:cNvPr>
            <p:cNvSpPr>
              <a:spLocks noChangeAspect="1"/>
            </p:cNvSpPr>
            <p:nvPr/>
          </p:nvSpPr>
          <p:spPr>
            <a:xfrm>
              <a:off x="6553890" y="1679575"/>
              <a:ext cx="2011680" cy="2011680"/>
            </a:xfrm>
            <a:prstGeom prst="ellipse">
              <a:avLst/>
            </a:prstGeom>
            <a:noFill/>
            <a:ln w="12700" cap="flat" cmpd="sng" algn="ctr">
              <a:solidFill>
                <a:srgbClr val="74748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IN" sz="2000" dirty="0" err="1">
                <a:solidFill>
                  <a:schemeClr val="tx1"/>
                </a:solidFill>
              </a:endParaRPr>
            </a:p>
          </p:txBody>
        </p:sp>
        <p:sp>
          <p:nvSpPr>
            <p:cNvPr id="14" name="Oval 13">
              <a:extLst>
                <a:ext uri="{FF2B5EF4-FFF2-40B4-BE49-F238E27FC236}">
                  <a16:creationId xmlns:a16="http://schemas.microsoft.com/office/drawing/2014/main" id="{ED535489-CF18-948F-FB7E-B0FF6158F1F1}"/>
                </a:ext>
              </a:extLst>
            </p:cNvPr>
            <p:cNvSpPr>
              <a:spLocks noChangeAspect="1"/>
            </p:cNvSpPr>
            <p:nvPr/>
          </p:nvSpPr>
          <p:spPr>
            <a:xfrm>
              <a:off x="9472295" y="1679575"/>
              <a:ext cx="2011680" cy="2011680"/>
            </a:xfrm>
            <a:prstGeom prst="ellipse">
              <a:avLst/>
            </a:prstGeom>
            <a:noFill/>
            <a:ln w="12700" cap="flat" cmpd="sng" algn="ctr">
              <a:solidFill>
                <a:srgbClr val="74748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IN" sz="2000" dirty="0" err="1">
                <a:solidFill>
                  <a:schemeClr val="tx1"/>
                </a:solidFill>
              </a:endParaRPr>
            </a:p>
          </p:txBody>
        </p:sp>
      </p:grpSp>
    </p:spTree>
    <p:extLst>
      <p:ext uri="{BB962C8B-B14F-4D97-AF65-F5344CB8AC3E}">
        <p14:creationId xmlns:p14="http://schemas.microsoft.com/office/powerpoint/2010/main" val="4028088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18AFD-C825-D838-1D8F-08EBD4BC3C3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278CF5E-C27F-4559-5354-DCB51100AE48}"/>
              </a:ext>
            </a:extLst>
          </p:cNvPr>
          <p:cNvSpPr>
            <a:spLocks noGrp="1"/>
          </p:cNvSpPr>
          <p:nvPr>
            <p:ph type="title"/>
          </p:nvPr>
        </p:nvSpPr>
        <p:spPr>
          <a:xfrm>
            <a:off x="485523" y="345396"/>
            <a:ext cx="11224347" cy="470898"/>
          </a:xfrm>
        </p:spPr>
        <p:txBody>
          <a:bodyPr/>
          <a:lstStyle/>
          <a:p>
            <a:r>
              <a:rPr lang="en-IN" dirty="0"/>
              <a:t>Polling question 5</a:t>
            </a:r>
          </a:p>
        </p:txBody>
      </p:sp>
      <p:sp>
        <p:nvSpPr>
          <p:cNvPr id="6" name="Content Placeholder 7">
            <a:extLst>
              <a:ext uri="{FF2B5EF4-FFF2-40B4-BE49-F238E27FC236}">
                <a16:creationId xmlns:a16="http://schemas.microsoft.com/office/drawing/2014/main" id="{F3AC09FB-639E-30F4-7BF3-C098F58D145F}"/>
              </a:ext>
            </a:extLst>
          </p:cNvPr>
          <p:cNvSpPr txBox="1">
            <a:spLocks/>
          </p:cNvSpPr>
          <p:nvPr/>
        </p:nvSpPr>
        <p:spPr>
          <a:xfrm>
            <a:off x="487775" y="2442898"/>
            <a:ext cx="11224800" cy="2142745"/>
          </a:xfrm>
          <a:prstGeom prst="rect">
            <a:avLst/>
          </a:prstGeom>
        </p:spPr>
        <p:txBody>
          <a:bodyPr lIns="0" tIns="0" rIns="0" bIns="0"/>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457200" lvl="1" indent="-457200">
              <a:spcBef>
                <a:spcPts val="0"/>
              </a:spcBef>
              <a:spcAft>
                <a:spcPts val="1200"/>
              </a:spcAft>
              <a:buFont typeface="+mj-lt"/>
              <a:buAutoNum type="alphaLcPeriod"/>
            </a:pPr>
            <a:r>
              <a:rPr lang="en-IN" sz="2000" dirty="0">
                <a:solidFill>
                  <a:schemeClr val="lt1"/>
                </a:solidFill>
              </a:rPr>
              <a:t>Schedule A, checking box for IRC Section 170(b)(1)(A)(ii) public charity status </a:t>
            </a:r>
          </a:p>
          <a:p>
            <a:pPr marL="457200" lvl="1" indent="-457200">
              <a:spcBef>
                <a:spcPts val="0"/>
              </a:spcBef>
              <a:spcAft>
                <a:spcPts val="1200"/>
              </a:spcAft>
              <a:buFont typeface="+mj-lt"/>
              <a:buAutoNum type="alphaLcPeriod"/>
            </a:pPr>
            <a:r>
              <a:rPr lang="en-IN" sz="2000" dirty="0">
                <a:solidFill>
                  <a:schemeClr val="lt1"/>
                </a:solidFill>
              </a:rPr>
              <a:t>Schedule A, checking box for IRC Section 170(b)(1)(A)(iii) public charity status </a:t>
            </a:r>
          </a:p>
          <a:p>
            <a:pPr marL="457200" lvl="1" indent="-457200">
              <a:spcBef>
                <a:spcPts val="0"/>
              </a:spcBef>
              <a:spcAft>
                <a:spcPts val="1200"/>
              </a:spcAft>
              <a:buFont typeface="+mj-lt"/>
              <a:buAutoNum type="alphaLcPeriod"/>
            </a:pPr>
            <a:r>
              <a:rPr lang="en-IN" sz="2000" dirty="0">
                <a:solidFill>
                  <a:schemeClr val="lt1"/>
                </a:solidFill>
              </a:rPr>
              <a:t>Schedule H (all parts)</a:t>
            </a:r>
          </a:p>
          <a:p>
            <a:pPr marL="457200" lvl="1" indent="-457200">
              <a:spcBef>
                <a:spcPts val="0"/>
              </a:spcBef>
              <a:spcAft>
                <a:spcPts val="1200"/>
              </a:spcAft>
              <a:buFont typeface="+mj-lt"/>
              <a:buAutoNum type="alphaLcPeriod"/>
            </a:pPr>
            <a:r>
              <a:rPr lang="en-IN" sz="2000" dirty="0">
                <a:solidFill>
                  <a:schemeClr val="lt1"/>
                </a:solidFill>
              </a:rPr>
              <a:t>(a) and (c)</a:t>
            </a:r>
          </a:p>
          <a:p>
            <a:pPr marL="457200" lvl="1" indent="-457200">
              <a:spcBef>
                <a:spcPts val="0"/>
              </a:spcBef>
              <a:spcAft>
                <a:spcPts val="1200"/>
              </a:spcAft>
              <a:buFont typeface="+mj-lt"/>
              <a:buAutoNum type="alphaLcPeriod"/>
            </a:pPr>
            <a:r>
              <a:rPr lang="en-IN" sz="2000" dirty="0">
                <a:solidFill>
                  <a:schemeClr val="lt1"/>
                </a:solidFill>
              </a:rPr>
              <a:t>(b) and (c)</a:t>
            </a:r>
          </a:p>
        </p:txBody>
      </p:sp>
      <p:sp>
        <p:nvSpPr>
          <p:cNvPr id="7" name="Rectangle 6">
            <a:extLst>
              <a:ext uri="{FF2B5EF4-FFF2-40B4-BE49-F238E27FC236}">
                <a16:creationId xmlns:a16="http://schemas.microsoft.com/office/drawing/2014/main" id="{BC82FFE9-3B42-A108-E2DF-A69972ABA816}"/>
              </a:ext>
            </a:extLst>
          </p:cNvPr>
          <p:cNvSpPr>
            <a:spLocks/>
          </p:cNvSpPr>
          <p:nvPr/>
        </p:nvSpPr>
        <p:spPr>
          <a:xfrm>
            <a:off x="485523" y="1424450"/>
            <a:ext cx="11227052" cy="9144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2E2E38"/>
                </a:solidFill>
              </a14:hiddenFill>
            </a:ext>
            <a:ext uri="{91240B29-F687-4F45-9708-019B960494DF}">
              <a14:hiddenLine xmlns:a14="http://schemas.microsoft.com/office/drawing/2010/main" w="12700" cap="flat" cmpd="sng" algn="ctr">
                <a:solidFill>
                  <a:srgbClr val="2E2E38"/>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IN" sz="2400" b="1" dirty="0"/>
              <a:t>Tax-exempt hospital organizations should file which parts of Form 990 Schedules?</a:t>
            </a:r>
          </a:p>
        </p:txBody>
      </p:sp>
    </p:spTree>
    <p:extLst>
      <p:ext uri="{BB962C8B-B14F-4D97-AF65-F5344CB8AC3E}">
        <p14:creationId xmlns:p14="http://schemas.microsoft.com/office/powerpoint/2010/main" val="3782658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72EFC-A47B-5192-425F-FDDEFDA667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A7547F-2D77-DF05-9521-35DF0BC7E396}"/>
              </a:ext>
            </a:extLst>
          </p:cNvPr>
          <p:cNvSpPr>
            <a:spLocks noGrp="1"/>
          </p:cNvSpPr>
          <p:nvPr>
            <p:ph type="title"/>
          </p:nvPr>
        </p:nvSpPr>
        <p:spPr>
          <a:xfrm>
            <a:off x="485775" y="1970406"/>
            <a:ext cx="7394575" cy="2869882"/>
          </a:xfrm>
        </p:spPr>
        <p:txBody>
          <a:bodyPr/>
          <a:lstStyle/>
          <a:p>
            <a:r>
              <a:rPr lang="en-IN" dirty="0"/>
              <a:t>Increasing scrutiny of tax-exempt hospitals’ community benefit</a:t>
            </a:r>
          </a:p>
        </p:txBody>
      </p:sp>
    </p:spTree>
    <p:extLst>
      <p:ext uri="{BB962C8B-B14F-4D97-AF65-F5344CB8AC3E}">
        <p14:creationId xmlns:p14="http://schemas.microsoft.com/office/powerpoint/2010/main" val="2340160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8CBA3A5-3D78-F070-F7D7-0F34753809C9}"/>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B8B136F-01C2-AD4C-9EDA-EA8811163365}"/>
              </a:ext>
            </a:extLst>
          </p:cNvPr>
          <p:cNvGraphicFramePr>
            <a:graphicFrameLocks noChangeAspect="1"/>
          </p:cNvGraphicFramePr>
          <p:nvPr>
            <p:custDataLst>
              <p:tags r:id="rId2"/>
            </p:custDataLst>
            <p:extLst>
              <p:ext uri="{D42A27DB-BD31-4B8C-83A1-F6EECF244321}">
                <p14:modId xmlns:p14="http://schemas.microsoft.com/office/powerpoint/2010/main" val="4131006174"/>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AB8B136F-01C2-AD4C-9EDA-EA8811163365}"/>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8984DBD-4DAB-FD50-2934-3977A11D25D9}"/>
              </a:ext>
            </a:extLst>
          </p:cNvPr>
          <p:cNvSpPr>
            <a:spLocks noGrp="1"/>
          </p:cNvSpPr>
          <p:nvPr>
            <p:ph type="title"/>
          </p:nvPr>
        </p:nvSpPr>
        <p:spPr>
          <a:xfrm>
            <a:off x="488949" y="346075"/>
            <a:ext cx="11223625" cy="469900"/>
          </a:xfrm>
        </p:spPr>
        <p:txBody>
          <a:bodyPr vert="horz"/>
          <a:lstStyle/>
          <a:p>
            <a:r>
              <a:rPr lang="en-IN" dirty="0"/>
              <a:t>Scrutiny of tax-exempt hospitals’ community benefit — why?</a:t>
            </a:r>
            <a:endParaRPr lang="en-US" dirty="0"/>
          </a:p>
        </p:txBody>
      </p:sp>
      <p:sp>
        <p:nvSpPr>
          <p:cNvPr id="3" name="Content Placeholder 2">
            <a:extLst>
              <a:ext uri="{FF2B5EF4-FFF2-40B4-BE49-F238E27FC236}">
                <a16:creationId xmlns:a16="http://schemas.microsoft.com/office/drawing/2014/main" id="{82BD14DD-5187-0AD5-FE1A-3AC0C5460104}"/>
              </a:ext>
            </a:extLst>
          </p:cNvPr>
          <p:cNvSpPr>
            <a:spLocks noGrp="1"/>
          </p:cNvSpPr>
          <p:nvPr>
            <p:ph type="body" sz="quarter" idx="4294967295"/>
          </p:nvPr>
        </p:nvSpPr>
        <p:spPr>
          <a:xfrm>
            <a:off x="479424" y="1424025"/>
            <a:ext cx="11233151" cy="4668799"/>
          </a:xfrm>
        </p:spPr>
        <p:txBody>
          <a:bodyPr/>
          <a:lstStyle/>
          <a:p>
            <a:pPr marL="365760" indent="-365760">
              <a:spcBef>
                <a:spcPts val="0"/>
              </a:spcBef>
              <a:spcAft>
                <a:spcPts val="600"/>
              </a:spcAft>
            </a:pPr>
            <a:r>
              <a:rPr lang="en-IN" sz="1800" dirty="0"/>
              <a:t>Critics are increasingly challenging the distinction between taxable and tax-exempt hospitals and health systems:</a:t>
            </a:r>
          </a:p>
          <a:p>
            <a:pPr marL="731520" indent="-365760">
              <a:spcBef>
                <a:spcPts val="0"/>
              </a:spcBef>
              <a:spcAft>
                <a:spcPts val="600"/>
              </a:spcAft>
            </a:pPr>
            <a:r>
              <a:rPr lang="en-IN" sz="1800" dirty="0"/>
              <a:t>Growth of public and private health insurance has led to decline in percentage of patients requiring free hospital care and growth of taxable hospitals.</a:t>
            </a:r>
          </a:p>
          <a:p>
            <a:pPr marL="365760" indent="-365760">
              <a:spcBef>
                <a:spcPts val="0"/>
              </a:spcBef>
              <a:spcAft>
                <a:spcPts val="600"/>
              </a:spcAft>
            </a:pPr>
            <a:r>
              <a:rPr lang="en-IN" sz="1800" dirty="0"/>
              <a:t>Federal, state and local governments are actively seeking new sources of revenues and re-evaluating “tax breaks.”</a:t>
            </a:r>
          </a:p>
          <a:p>
            <a:pPr marL="365760" indent="-365760">
              <a:spcBef>
                <a:spcPts val="0"/>
              </a:spcBef>
              <a:spcAft>
                <a:spcPts val="600"/>
              </a:spcAft>
            </a:pPr>
            <a:r>
              <a:rPr lang="en-IN" sz="1800" dirty="0"/>
              <a:t>Media, watchdog groups, researchers and Congress have questioned whether tax-exempt hospitals provide sufficient community benefit, particularly charity care, to justify their tax-exempt status.</a:t>
            </a:r>
          </a:p>
        </p:txBody>
      </p:sp>
    </p:spTree>
    <p:extLst>
      <p:ext uri="{BB962C8B-B14F-4D97-AF65-F5344CB8AC3E}">
        <p14:creationId xmlns:p14="http://schemas.microsoft.com/office/powerpoint/2010/main" val="1823729088"/>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C6BFB84-AB5B-D14A-89D7-3D13D5AE10DF}"/>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B981BE6-642A-D252-BB18-382CB1E9B90D}"/>
              </a:ext>
            </a:extLst>
          </p:cNvPr>
          <p:cNvGraphicFramePr>
            <a:graphicFrameLocks noChangeAspect="1"/>
          </p:cNvGraphicFramePr>
          <p:nvPr>
            <p:custDataLst>
              <p:tags r:id="rId2"/>
            </p:custDataLst>
            <p:extLst>
              <p:ext uri="{D42A27DB-BD31-4B8C-83A1-F6EECF244321}">
                <p14:modId xmlns:p14="http://schemas.microsoft.com/office/powerpoint/2010/main" val="3853452639"/>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FB981BE6-642A-D252-BB18-382CB1E9B90D}"/>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98050E5-3DB7-C5E7-23D3-6EDDB994EA33}"/>
              </a:ext>
            </a:extLst>
          </p:cNvPr>
          <p:cNvSpPr>
            <a:spLocks noGrp="1"/>
          </p:cNvSpPr>
          <p:nvPr>
            <p:ph type="title"/>
          </p:nvPr>
        </p:nvSpPr>
        <p:spPr>
          <a:xfrm>
            <a:off x="488949" y="346075"/>
            <a:ext cx="11223625" cy="469900"/>
          </a:xfrm>
        </p:spPr>
        <p:txBody>
          <a:bodyPr vert="horz"/>
          <a:lstStyle/>
          <a:p>
            <a:r>
              <a:rPr lang="en-IN" dirty="0"/>
              <a:t>Increased scrutiny of tax-exempt hospitals’ community benefit </a:t>
            </a:r>
            <a:endParaRPr lang="en-US" dirty="0"/>
          </a:p>
        </p:txBody>
      </p:sp>
      <p:sp>
        <p:nvSpPr>
          <p:cNvPr id="3" name="Content Placeholder 2">
            <a:extLst>
              <a:ext uri="{FF2B5EF4-FFF2-40B4-BE49-F238E27FC236}">
                <a16:creationId xmlns:a16="http://schemas.microsoft.com/office/drawing/2014/main" id="{564E2CA5-F9D5-0927-36FD-D983ACF57872}"/>
              </a:ext>
            </a:extLst>
          </p:cNvPr>
          <p:cNvSpPr>
            <a:spLocks noGrp="1"/>
          </p:cNvSpPr>
          <p:nvPr>
            <p:ph type="body" sz="quarter" idx="4294967295"/>
          </p:nvPr>
        </p:nvSpPr>
        <p:spPr>
          <a:xfrm>
            <a:off x="479424" y="1424025"/>
            <a:ext cx="11233151" cy="4668799"/>
          </a:xfrm>
        </p:spPr>
        <p:txBody>
          <a:bodyPr/>
          <a:lstStyle/>
          <a:p>
            <a:pPr marL="365760" indent="-365760">
              <a:spcBef>
                <a:spcPts val="0"/>
              </a:spcBef>
              <a:spcAft>
                <a:spcPts val="600"/>
              </a:spcAft>
            </a:pPr>
            <a:r>
              <a:rPr lang="en-IN" sz="1800" dirty="0"/>
              <a:t>Johns Hopkins University Bloomberg School of Public Health study, “Comparing the value of community benefit and Tax-Exemption in non-profit hospitals” (2018)</a:t>
            </a:r>
          </a:p>
          <a:p>
            <a:pPr marL="365760" indent="-365760">
              <a:spcBef>
                <a:spcPts val="0"/>
              </a:spcBef>
              <a:spcAft>
                <a:spcPts val="600"/>
              </a:spcAft>
            </a:pPr>
            <a:r>
              <a:rPr lang="en-IN" sz="1800" dirty="0"/>
              <a:t>Senator Grassley’s letters to IRS and tax-exempt hospitals</a:t>
            </a:r>
          </a:p>
          <a:p>
            <a:pPr marL="365760" indent="-365760">
              <a:spcBef>
                <a:spcPts val="0"/>
              </a:spcBef>
              <a:spcAft>
                <a:spcPts val="600"/>
              </a:spcAft>
            </a:pPr>
            <a:r>
              <a:rPr lang="en-IN" sz="1800" dirty="0"/>
              <a:t>Lown Institute “Fair Share Spending Index” (5.9% of overall expenses attributable to community benefit)</a:t>
            </a:r>
          </a:p>
          <a:p>
            <a:pPr marL="365760" indent="-365760">
              <a:spcBef>
                <a:spcPts val="0"/>
              </a:spcBef>
              <a:spcAft>
                <a:spcPts val="600"/>
              </a:spcAft>
            </a:pPr>
            <a:r>
              <a:rPr lang="en-IN" sz="1800" dirty="0"/>
              <a:t>House Oversight Subcommittee hearing on tax-exempt hospitals and the community benefit standard (April 26, 2023)</a:t>
            </a:r>
          </a:p>
          <a:p>
            <a:pPr marL="365760" indent="-365760">
              <a:spcBef>
                <a:spcPts val="0"/>
              </a:spcBef>
              <a:spcAft>
                <a:spcPts val="600"/>
              </a:spcAft>
            </a:pPr>
            <a:r>
              <a:rPr lang="en-IN" sz="1800" dirty="0"/>
              <a:t>2023 and 2024 letters to IRS from members of US Senate and House of Representatives</a:t>
            </a:r>
          </a:p>
          <a:p>
            <a:pPr marL="365760" indent="-365760">
              <a:spcBef>
                <a:spcPts val="0"/>
              </a:spcBef>
              <a:spcAft>
                <a:spcPts val="600"/>
              </a:spcAft>
            </a:pPr>
            <a:r>
              <a:rPr lang="en-IN" sz="1800" dirty="0"/>
              <a:t>Holding Non-Profit Hospitals Accountable Act (introduced, not enacted)</a:t>
            </a:r>
          </a:p>
        </p:txBody>
      </p:sp>
    </p:spTree>
    <p:extLst>
      <p:ext uri="{BB962C8B-B14F-4D97-AF65-F5344CB8AC3E}">
        <p14:creationId xmlns:p14="http://schemas.microsoft.com/office/powerpoint/2010/main" val="3532180468"/>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7943B1B-60E3-3228-159F-53959E2FD28A}"/>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28FA8DA-6851-911B-0FB1-DF9588F35168}"/>
              </a:ext>
            </a:extLst>
          </p:cNvPr>
          <p:cNvGraphicFramePr>
            <a:graphicFrameLocks noChangeAspect="1"/>
          </p:cNvGraphicFramePr>
          <p:nvPr>
            <p:custDataLst>
              <p:tags r:id="rId2"/>
            </p:custDataLst>
            <p:extLst>
              <p:ext uri="{D42A27DB-BD31-4B8C-83A1-F6EECF244321}">
                <p14:modId xmlns:p14="http://schemas.microsoft.com/office/powerpoint/2010/main" val="202525794"/>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228FA8DA-6851-911B-0FB1-DF9588F35168}"/>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3E9E511-3D02-E3C1-02D0-71DCADCE34AB}"/>
              </a:ext>
            </a:extLst>
          </p:cNvPr>
          <p:cNvSpPr>
            <a:spLocks noGrp="1"/>
          </p:cNvSpPr>
          <p:nvPr>
            <p:ph type="title"/>
          </p:nvPr>
        </p:nvSpPr>
        <p:spPr>
          <a:xfrm>
            <a:off x="488949" y="346075"/>
            <a:ext cx="11223625" cy="469900"/>
          </a:xfrm>
        </p:spPr>
        <p:txBody>
          <a:bodyPr vert="horz"/>
          <a:lstStyle/>
          <a:p>
            <a:r>
              <a:rPr lang="en-IN" dirty="0"/>
              <a:t>Increased scrutiny of tax-exempt hospitals’ community benefit (cont.) </a:t>
            </a:r>
            <a:endParaRPr lang="en-US" dirty="0"/>
          </a:p>
        </p:txBody>
      </p:sp>
      <p:sp>
        <p:nvSpPr>
          <p:cNvPr id="3" name="Content Placeholder 2">
            <a:extLst>
              <a:ext uri="{FF2B5EF4-FFF2-40B4-BE49-F238E27FC236}">
                <a16:creationId xmlns:a16="http://schemas.microsoft.com/office/drawing/2014/main" id="{DA2FE6F9-E15C-5FBA-D005-76C0F577BE48}"/>
              </a:ext>
            </a:extLst>
          </p:cNvPr>
          <p:cNvSpPr>
            <a:spLocks noGrp="1"/>
          </p:cNvSpPr>
          <p:nvPr>
            <p:ph type="body" sz="quarter" idx="4294967295"/>
          </p:nvPr>
        </p:nvSpPr>
        <p:spPr>
          <a:xfrm>
            <a:off x="479424" y="1424025"/>
            <a:ext cx="11233151" cy="4668799"/>
          </a:xfrm>
        </p:spPr>
        <p:txBody>
          <a:bodyPr/>
          <a:lstStyle/>
          <a:p>
            <a:pPr marL="365760" indent="-365760">
              <a:spcBef>
                <a:spcPts val="0"/>
              </a:spcBef>
              <a:spcAft>
                <a:spcPts val="600"/>
              </a:spcAft>
            </a:pPr>
            <a:r>
              <a:rPr lang="en-IN" sz="1800" dirty="0"/>
              <a:t>Committee for a Responsible Federal Budget (CRFB), June 2024 report, “The Federal Tax Benefits for Nonprofit Hospitals“:</a:t>
            </a:r>
          </a:p>
          <a:p>
            <a:pPr marL="731520" indent="-365760">
              <a:spcBef>
                <a:spcPts val="0"/>
              </a:spcBef>
              <a:spcAft>
                <a:spcPts val="600"/>
              </a:spcAft>
            </a:pPr>
            <a:r>
              <a:rPr lang="en-IN" sz="1800" dirty="0"/>
              <a:t>Estimates 10-year federal revenue loss of $260b from nonprofit hospital tax exemption.</a:t>
            </a:r>
          </a:p>
          <a:p>
            <a:pPr marL="731520" indent="-365760">
              <a:spcBef>
                <a:spcPts val="0"/>
              </a:spcBef>
              <a:spcAft>
                <a:spcPts val="600"/>
              </a:spcAft>
            </a:pPr>
            <a:r>
              <a:rPr lang="en-IN" sz="1800" dirty="0"/>
              <a:t>Questions whether Medicaid “shortfall” and medical education are community benefit</a:t>
            </a:r>
          </a:p>
          <a:p>
            <a:pPr marL="365760" indent="-365760">
              <a:spcBef>
                <a:spcPts val="0"/>
              </a:spcBef>
              <a:spcAft>
                <a:spcPts val="600"/>
              </a:spcAft>
            </a:pPr>
            <a:r>
              <a:rPr lang="en-IN" sz="1800" dirty="0"/>
              <a:t>Treasury Inspector General for Tax Administration (TIGTA) review of the IRS’s oversight of tax-exempt hospitals (ongoing):</a:t>
            </a:r>
          </a:p>
          <a:p>
            <a:pPr marL="731520" indent="-365760">
              <a:spcBef>
                <a:spcPts val="0"/>
              </a:spcBef>
              <a:spcAft>
                <a:spcPts val="600"/>
              </a:spcAft>
            </a:pPr>
            <a:r>
              <a:rPr lang="en-IN" sz="1800" dirty="0"/>
              <a:t>House Ways and Means Committee budget savings options list (released January 2025)</a:t>
            </a:r>
          </a:p>
          <a:p>
            <a:pPr marL="731520" indent="-365760">
              <a:spcBef>
                <a:spcPts val="0"/>
              </a:spcBef>
              <a:spcAft>
                <a:spcPts val="600"/>
              </a:spcAft>
            </a:pPr>
            <a:r>
              <a:rPr lang="en-IN" sz="1800" dirty="0"/>
              <a:t>Proposes eliminating tax-exempt status for hospitals (for estimated $260b budget savings)</a:t>
            </a:r>
          </a:p>
          <a:p>
            <a:pPr marL="731520" indent="-365760">
              <a:spcBef>
                <a:spcPts val="0"/>
              </a:spcBef>
              <a:spcAft>
                <a:spcPts val="600"/>
              </a:spcAft>
            </a:pPr>
            <a:r>
              <a:rPr lang="en-IN" sz="1800" dirty="0"/>
              <a:t>Proposes eliminating charitable contribution deduction for contributions to health care organizations</a:t>
            </a:r>
          </a:p>
        </p:txBody>
      </p:sp>
    </p:spTree>
    <p:extLst>
      <p:ext uri="{BB962C8B-B14F-4D97-AF65-F5344CB8AC3E}">
        <p14:creationId xmlns:p14="http://schemas.microsoft.com/office/powerpoint/2010/main" val="3494442106"/>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38D477A-A834-25A5-0FFB-6BE9AECA914B}"/>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761F762-FF5D-5BFA-11C0-0294340D26A0}"/>
              </a:ext>
            </a:extLst>
          </p:cNvPr>
          <p:cNvGraphicFramePr>
            <a:graphicFrameLocks noChangeAspect="1"/>
          </p:cNvGraphicFramePr>
          <p:nvPr>
            <p:custDataLst>
              <p:tags r:id="rId2"/>
            </p:custDataLst>
            <p:extLst>
              <p:ext uri="{D42A27DB-BD31-4B8C-83A1-F6EECF244321}">
                <p14:modId xmlns:p14="http://schemas.microsoft.com/office/powerpoint/2010/main" val="4285121414"/>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6761F762-FF5D-5BFA-11C0-0294340D26A0}"/>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77D20A3-0B0E-7723-2ECC-67A14E7A4AF0}"/>
              </a:ext>
            </a:extLst>
          </p:cNvPr>
          <p:cNvSpPr>
            <a:spLocks noGrp="1"/>
          </p:cNvSpPr>
          <p:nvPr>
            <p:ph type="title"/>
          </p:nvPr>
        </p:nvSpPr>
        <p:spPr>
          <a:xfrm>
            <a:off x="488949" y="346075"/>
            <a:ext cx="11223625" cy="469900"/>
          </a:xfrm>
        </p:spPr>
        <p:txBody>
          <a:bodyPr vert="horz"/>
          <a:lstStyle/>
          <a:p>
            <a:r>
              <a:rPr lang="en-IN" dirty="0"/>
              <a:t>Increased scrutiny of tax-exempt hospitals’ community benefit (continued) </a:t>
            </a:r>
            <a:endParaRPr lang="en-US" dirty="0"/>
          </a:p>
        </p:txBody>
      </p:sp>
      <p:sp>
        <p:nvSpPr>
          <p:cNvPr id="3" name="Content Placeholder 2">
            <a:extLst>
              <a:ext uri="{FF2B5EF4-FFF2-40B4-BE49-F238E27FC236}">
                <a16:creationId xmlns:a16="http://schemas.microsoft.com/office/drawing/2014/main" id="{2DAF520B-1FBA-E4D9-B0E8-68AC099514BF}"/>
              </a:ext>
            </a:extLst>
          </p:cNvPr>
          <p:cNvSpPr>
            <a:spLocks noGrp="1"/>
          </p:cNvSpPr>
          <p:nvPr>
            <p:ph type="body" sz="quarter" idx="4294967295"/>
          </p:nvPr>
        </p:nvSpPr>
        <p:spPr>
          <a:xfrm>
            <a:off x="479424" y="1424025"/>
            <a:ext cx="11233151" cy="4668799"/>
          </a:xfrm>
        </p:spPr>
        <p:txBody>
          <a:bodyPr/>
          <a:lstStyle/>
          <a:p>
            <a:pPr marL="365760" indent="-365760">
              <a:spcBef>
                <a:spcPts val="0"/>
              </a:spcBef>
              <a:spcAft>
                <a:spcPts val="600"/>
              </a:spcAft>
            </a:pPr>
            <a:r>
              <a:rPr lang="en-IN" dirty="0"/>
              <a:t>Letter to IRS from Sens. Warren (D-Mass), Warnock (D-Ga), Cassidy (R-La) and Grassley (R-Iowa) (August 7, 2023):</a:t>
            </a:r>
          </a:p>
          <a:p>
            <a:pPr marL="731520" indent="-365760">
              <a:spcBef>
                <a:spcPts val="0"/>
              </a:spcBef>
              <a:spcAft>
                <a:spcPts val="600"/>
              </a:spcAft>
            </a:pPr>
            <a:r>
              <a:rPr lang="en-IN" dirty="0"/>
              <a:t>Concerned that some tax-exempt hospitals may not be meeting their “required obligation to provide reduced or free care to their most vulnerable patients”: </a:t>
            </a:r>
          </a:p>
          <a:p>
            <a:pPr marL="1097280" indent="-365760">
              <a:spcBef>
                <a:spcPts val="0"/>
              </a:spcBef>
              <a:spcAft>
                <a:spcPts val="600"/>
              </a:spcAft>
            </a:pPr>
            <a:r>
              <a:rPr lang="en-IN" dirty="0"/>
              <a:t>Based on studies and press reports (e.g., Lown Institute, Health Affairs, Kaiser Family Foundation)</a:t>
            </a:r>
          </a:p>
          <a:p>
            <a:pPr marL="731520" indent="-365760">
              <a:spcBef>
                <a:spcPts val="0"/>
              </a:spcBef>
              <a:spcAft>
                <a:spcPts val="600"/>
              </a:spcAft>
            </a:pPr>
            <a:r>
              <a:rPr lang="en-IN" dirty="0"/>
              <a:t>Asks IRS to describe updates it has made since September 2020 to Form 990 Schedule H instructions to modify how community benefit information is identified and provided</a:t>
            </a:r>
          </a:p>
          <a:p>
            <a:pPr marL="731520" indent="-365760">
              <a:spcBef>
                <a:spcPts val="0"/>
              </a:spcBef>
              <a:spcAft>
                <a:spcPts val="600"/>
              </a:spcAft>
            </a:pPr>
            <a:r>
              <a:rPr lang="en-IN" dirty="0"/>
              <a:t>Asks IRS how many hospitals: </a:t>
            </a:r>
          </a:p>
          <a:p>
            <a:pPr marL="1097280" indent="-365760">
              <a:spcBef>
                <a:spcPts val="0"/>
              </a:spcBef>
              <a:spcAft>
                <a:spcPts val="600"/>
              </a:spcAft>
            </a:pPr>
            <a:r>
              <a:rPr lang="en-IN" dirty="0"/>
              <a:t>IRS has referred for audit due to IRC Section 501(r) violations from FY19–22</a:t>
            </a:r>
          </a:p>
          <a:p>
            <a:pPr marL="1097280" indent="-365760">
              <a:spcBef>
                <a:spcPts val="0"/>
              </a:spcBef>
              <a:spcAft>
                <a:spcPts val="600"/>
              </a:spcAft>
            </a:pPr>
            <a:r>
              <a:rPr lang="en-IN" dirty="0"/>
              <a:t>Have lost tax exemption due to community benefit standard noncompliance</a:t>
            </a:r>
          </a:p>
          <a:p>
            <a:pPr marL="1097280" indent="-365760">
              <a:spcBef>
                <a:spcPts val="0"/>
              </a:spcBef>
              <a:spcAft>
                <a:spcPts val="600"/>
              </a:spcAft>
            </a:pPr>
            <a:r>
              <a:rPr lang="en-IN" dirty="0"/>
              <a:t>Filed Forms 990 that were rejected by IRS for failing to meet community benefit reporting requirements</a:t>
            </a:r>
          </a:p>
          <a:p>
            <a:pPr marL="365760" indent="-365760">
              <a:spcBef>
                <a:spcPts val="0"/>
              </a:spcBef>
              <a:spcAft>
                <a:spcPts val="600"/>
              </a:spcAft>
            </a:pPr>
            <a:r>
              <a:rPr lang="en-IN" dirty="0"/>
              <a:t>Majority Staff Report of HELP Committee of US Senate (October 10, 2023) suggests:</a:t>
            </a:r>
          </a:p>
          <a:p>
            <a:pPr marL="731520" indent="-365760">
              <a:spcBef>
                <a:spcPts val="0"/>
              </a:spcBef>
              <a:spcAft>
                <a:spcPts val="600"/>
              </a:spcAft>
            </a:pPr>
            <a:r>
              <a:rPr lang="en-IN" dirty="0"/>
              <a:t>Establishing a minimum level of charity care that tax-exempt hospitals must provide</a:t>
            </a:r>
          </a:p>
          <a:p>
            <a:pPr marL="731520" indent="-365760">
              <a:spcBef>
                <a:spcPts val="0"/>
              </a:spcBef>
              <a:spcAft>
                <a:spcPts val="600"/>
              </a:spcAft>
            </a:pPr>
            <a:r>
              <a:rPr lang="en-IN" dirty="0"/>
              <a:t>Establishing standards for hospitals financial assistance, such as requiring financial assistance to persons under a certain federal poverty guidelines threshold (e.g., 400%)</a:t>
            </a:r>
          </a:p>
          <a:p>
            <a:pPr marL="731520" indent="-365760">
              <a:spcBef>
                <a:spcPts val="0"/>
              </a:spcBef>
              <a:spcAft>
                <a:spcPts val="600"/>
              </a:spcAft>
            </a:pPr>
            <a:r>
              <a:rPr lang="en-IN" dirty="0"/>
              <a:t>Amending Schedule H to require community benefit reporting on hospital-by-hospital basis, not organization-by-organization (EIN-by-EIN) basis</a:t>
            </a:r>
          </a:p>
        </p:txBody>
      </p:sp>
    </p:spTree>
    <p:extLst>
      <p:ext uri="{BB962C8B-B14F-4D97-AF65-F5344CB8AC3E}">
        <p14:creationId xmlns:p14="http://schemas.microsoft.com/office/powerpoint/2010/main" val="2487886236"/>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9CED61B-ECED-2F62-40B6-62395DB5A4CA}"/>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690D10D-8505-1ECA-E6DB-3CD0169D69DC}"/>
              </a:ext>
            </a:extLst>
          </p:cNvPr>
          <p:cNvGraphicFramePr>
            <a:graphicFrameLocks noChangeAspect="1"/>
          </p:cNvGraphicFramePr>
          <p:nvPr>
            <p:custDataLst>
              <p:tags r:id="rId2"/>
            </p:custDataLst>
            <p:extLst>
              <p:ext uri="{D42A27DB-BD31-4B8C-83A1-F6EECF244321}">
                <p14:modId xmlns:p14="http://schemas.microsoft.com/office/powerpoint/2010/main" val="1526286996"/>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F690D10D-8505-1ECA-E6DB-3CD0169D69DC}"/>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E1C8100-DC04-6750-1F3E-9AE1D1DA1FE6}"/>
              </a:ext>
            </a:extLst>
          </p:cNvPr>
          <p:cNvSpPr>
            <a:spLocks noGrp="1"/>
          </p:cNvSpPr>
          <p:nvPr>
            <p:ph type="title"/>
          </p:nvPr>
        </p:nvSpPr>
        <p:spPr>
          <a:xfrm>
            <a:off x="488949" y="346075"/>
            <a:ext cx="11223625" cy="469900"/>
          </a:xfrm>
        </p:spPr>
        <p:txBody>
          <a:bodyPr vert="horz"/>
          <a:lstStyle/>
          <a:p>
            <a:r>
              <a:rPr lang="en-IN" dirty="0"/>
              <a:t>Increased congressional scrutiny of tax-exempt hospitals’ community benefit </a:t>
            </a:r>
            <a:endParaRPr lang="en-US" dirty="0"/>
          </a:p>
        </p:txBody>
      </p:sp>
      <p:sp>
        <p:nvSpPr>
          <p:cNvPr id="3" name="Content Placeholder 2">
            <a:extLst>
              <a:ext uri="{FF2B5EF4-FFF2-40B4-BE49-F238E27FC236}">
                <a16:creationId xmlns:a16="http://schemas.microsoft.com/office/drawing/2014/main" id="{AD7D8789-9559-03D7-B7BB-B6CE6FBFF892}"/>
              </a:ext>
            </a:extLst>
          </p:cNvPr>
          <p:cNvSpPr>
            <a:spLocks noGrp="1"/>
          </p:cNvSpPr>
          <p:nvPr>
            <p:ph type="body" sz="quarter" idx="4294967295"/>
          </p:nvPr>
        </p:nvSpPr>
        <p:spPr>
          <a:xfrm>
            <a:off x="479424" y="1424025"/>
            <a:ext cx="11233151" cy="4668799"/>
          </a:xfrm>
        </p:spPr>
        <p:txBody>
          <a:bodyPr/>
          <a:lstStyle/>
          <a:p>
            <a:pPr marL="365760" indent="-365760">
              <a:spcBef>
                <a:spcPts val="0"/>
              </a:spcBef>
              <a:spcAft>
                <a:spcPts val="600"/>
              </a:spcAft>
            </a:pPr>
            <a:r>
              <a:rPr lang="en-IN" sz="1800" dirty="0"/>
              <a:t>Letter to IRS on Community Benefit Enforcement by nine House democrats (April 4, 2024) recommends that the IRS:</a:t>
            </a:r>
          </a:p>
          <a:p>
            <a:pPr marL="731520" indent="-365760">
              <a:spcBef>
                <a:spcPts val="0"/>
              </a:spcBef>
              <a:spcAft>
                <a:spcPts val="600"/>
              </a:spcAft>
            </a:pPr>
            <a:r>
              <a:rPr lang="en-IN" sz="1800" dirty="0"/>
              <a:t>Increase enforcement activities, such as audits and/or revocation of tax-exempt status, so nonprofit hospitals are held accountable for practices that threaten the wellbeing of their patients</a:t>
            </a:r>
          </a:p>
          <a:p>
            <a:pPr marL="731520" indent="-365760">
              <a:spcBef>
                <a:spcPts val="0"/>
              </a:spcBef>
              <a:spcAft>
                <a:spcPts val="600"/>
              </a:spcAft>
            </a:pPr>
            <a:r>
              <a:rPr lang="en-IN" sz="1800" dirty="0"/>
              <a:t>Issue a revenue ruling clarifying that hospitals must provide charity care commensurate with their financial resources</a:t>
            </a:r>
          </a:p>
          <a:p>
            <a:pPr marL="365760" indent="-365760">
              <a:spcBef>
                <a:spcPts val="0"/>
              </a:spcBef>
              <a:spcAft>
                <a:spcPts val="600"/>
              </a:spcAft>
            </a:pPr>
            <a:r>
              <a:rPr lang="en-IN" sz="1800" dirty="0"/>
              <a:t>Letter from Senators Warren and Grassley to IRS (November 19, 2024):</a:t>
            </a:r>
          </a:p>
          <a:p>
            <a:pPr marL="731520" indent="-365760">
              <a:spcBef>
                <a:spcPts val="0"/>
              </a:spcBef>
              <a:spcAft>
                <a:spcPts val="600"/>
              </a:spcAft>
            </a:pPr>
            <a:r>
              <a:rPr lang="en-IN" sz="1800" dirty="0"/>
              <a:t>Expresses concern that some nonprofit hospitals do not “primarily benefit the community,” citing research from Lown Institute and CRFB, among others</a:t>
            </a:r>
          </a:p>
          <a:p>
            <a:pPr marL="731520" indent="-365760">
              <a:spcBef>
                <a:spcPts val="0"/>
              </a:spcBef>
              <a:spcAft>
                <a:spcPts val="600"/>
              </a:spcAft>
            </a:pPr>
            <a:r>
              <a:rPr lang="en-IN" sz="1800" dirty="0"/>
              <a:t>Urges IRS  to strengthen and enforce regulations under IRC Sections 501(c)(3) and 501(r) by: </a:t>
            </a:r>
          </a:p>
          <a:p>
            <a:pPr marL="1097280" indent="-365760">
              <a:spcBef>
                <a:spcPts val="0"/>
              </a:spcBef>
              <a:spcAft>
                <a:spcPts val="600"/>
              </a:spcAft>
            </a:pPr>
            <a:r>
              <a:rPr lang="en-IN" sz="1800" dirty="0"/>
              <a:t>Increasing oversight of tax-exempt hospitals</a:t>
            </a:r>
          </a:p>
          <a:p>
            <a:pPr marL="1097280" indent="-365760">
              <a:spcBef>
                <a:spcPts val="0"/>
              </a:spcBef>
              <a:spcAft>
                <a:spcPts val="600"/>
              </a:spcAft>
            </a:pPr>
            <a:r>
              <a:rPr lang="en-IN" sz="1800" dirty="0"/>
              <a:t>Clarifying requirements for financial assistance policies</a:t>
            </a:r>
          </a:p>
          <a:p>
            <a:pPr marL="1097280" indent="-365760">
              <a:spcBef>
                <a:spcPts val="0"/>
              </a:spcBef>
              <a:spcAft>
                <a:spcPts val="600"/>
              </a:spcAft>
            </a:pPr>
            <a:r>
              <a:rPr lang="en-IN" sz="1800" dirty="0"/>
              <a:t>Prohibiting nonprofit hospitals from using aggressive collections practices</a:t>
            </a:r>
          </a:p>
          <a:p>
            <a:pPr marL="1097280" indent="-365760">
              <a:spcBef>
                <a:spcPts val="0"/>
              </a:spcBef>
              <a:spcAft>
                <a:spcPts val="600"/>
              </a:spcAft>
            </a:pPr>
            <a:r>
              <a:rPr lang="en-IN" sz="1800" dirty="0"/>
              <a:t>Eliminating the community benefit standard and restoring the financial ability standard</a:t>
            </a:r>
          </a:p>
        </p:txBody>
      </p:sp>
    </p:spTree>
    <p:extLst>
      <p:ext uri="{BB962C8B-B14F-4D97-AF65-F5344CB8AC3E}">
        <p14:creationId xmlns:p14="http://schemas.microsoft.com/office/powerpoint/2010/main" val="2653039795"/>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0082B-0BF7-5BE3-C073-9DA14380A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B0712C-FDE9-B7B0-A0FE-20A3F1F727C8}"/>
              </a:ext>
            </a:extLst>
          </p:cNvPr>
          <p:cNvSpPr>
            <a:spLocks noGrp="1"/>
          </p:cNvSpPr>
          <p:nvPr>
            <p:ph type="title"/>
          </p:nvPr>
        </p:nvSpPr>
        <p:spPr>
          <a:xfrm>
            <a:off x="485775" y="1970406"/>
            <a:ext cx="7394575" cy="2869882"/>
          </a:xfrm>
        </p:spPr>
        <p:txBody>
          <a:bodyPr/>
          <a:lstStyle/>
          <a:p>
            <a:r>
              <a:rPr lang="en-IN" dirty="0"/>
              <a:t>IRC Section 501(r) and community benefit standard examinations</a:t>
            </a:r>
          </a:p>
        </p:txBody>
      </p:sp>
    </p:spTree>
    <p:extLst>
      <p:ext uri="{BB962C8B-B14F-4D97-AF65-F5344CB8AC3E}">
        <p14:creationId xmlns:p14="http://schemas.microsoft.com/office/powerpoint/2010/main" val="2946893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BA561D2-55B4-DD06-F893-2F430B9B3990}"/>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FDE3F4E-8320-4746-790A-D3FEA8FB6129}"/>
              </a:ext>
            </a:extLst>
          </p:cNvPr>
          <p:cNvGraphicFramePr>
            <a:graphicFrameLocks noChangeAspect="1"/>
          </p:cNvGraphicFramePr>
          <p:nvPr>
            <p:custDataLst>
              <p:tags r:id="rId2"/>
            </p:custDataLst>
            <p:extLst>
              <p:ext uri="{D42A27DB-BD31-4B8C-83A1-F6EECF244321}">
                <p14:modId xmlns:p14="http://schemas.microsoft.com/office/powerpoint/2010/main" val="3533296361"/>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FFDE3F4E-8320-4746-790A-D3FEA8FB6129}"/>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C4111E4-052A-C26A-408A-1183C2A24485}"/>
              </a:ext>
            </a:extLst>
          </p:cNvPr>
          <p:cNvSpPr>
            <a:spLocks noGrp="1"/>
          </p:cNvSpPr>
          <p:nvPr>
            <p:ph type="title"/>
          </p:nvPr>
        </p:nvSpPr>
        <p:spPr>
          <a:xfrm>
            <a:off x="488949" y="346075"/>
            <a:ext cx="11223625" cy="469900"/>
          </a:xfrm>
        </p:spPr>
        <p:txBody>
          <a:bodyPr vert="horz"/>
          <a:lstStyle/>
          <a:p>
            <a:r>
              <a:rPr lang="en-IN" dirty="0"/>
              <a:t>IRS response to congressional hearings and reports</a:t>
            </a:r>
            <a:endParaRPr lang="en-US" dirty="0"/>
          </a:p>
        </p:txBody>
      </p:sp>
      <p:sp>
        <p:nvSpPr>
          <p:cNvPr id="3" name="Content Placeholder 2">
            <a:extLst>
              <a:ext uri="{FF2B5EF4-FFF2-40B4-BE49-F238E27FC236}">
                <a16:creationId xmlns:a16="http://schemas.microsoft.com/office/drawing/2014/main" id="{533B01FF-CFC9-334D-BBDF-0433BD2B6050}"/>
              </a:ext>
            </a:extLst>
          </p:cNvPr>
          <p:cNvSpPr>
            <a:spLocks noGrp="1"/>
          </p:cNvSpPr>
          <p:nvPr>
            <p:ph type="body" sz="quarter" idx="4294967295"/>
          </p:nvPr>
        </p:nvSpPr>
        <p:spPr>
          <a:xfrm>
            <a:off x="479424" y="1424025"/>
            <a:ext cx="11233151" cy="4668799"/>
          </a:xfrm>
        </p:spPr>
        <p:txBody>
          <a:bodyPr/>
          <a:lstStyle/>
          <a:p>
            <a:pPr marL="0" indent="0">
              <a:spcBef>
                <a:spcPts val="0"/>
              </a:spcBef>
              <a:spcAft>
                <a:spcPts val="600"/>
              </a:spcAft>
              <a:buNone/>
            </a:pPr>
            <a:r>
              <a:rPr lang="en-IN" sz="1800" dirty="0"/>
              <a:t>IRS Tax-Exempt and Government Entities has recently added tax-exempt hospitals’ compliance with the community benefit standard and IRC Section 501(r) as a new compliance approach — see </a:t>
            </a:r>
            <a:r>
              <a:rPr lang="en-IN" sz="1800" dirty="0">
                <a:solidFill>
                  <a:srgbClr val="FFE600"/>
                </a:solidFill>
                <a:hlinkClick r:id="rId7">
                  <a:extLst>
                    <a:ext uri="{A12FA001-AC4F-418D-AE19-62706E023703}">
                      <ahyp:hlinkClr xmlns:ahyp="http://schemas.microsoft.com/office/drawing/2018/hyperlinkcolor" val="tx"/>
                    </a:ext>
                  </a:extLst>
                </a:hlinkClick>
              </a:rPr>
              <a:t>Tax-Exempt and Government Entities: Compliance program and priorities | Internal Revenue Service (irs.gov)</a:t>
            </a:r>
            <a:r>
              <a:rPr lang="en-IN" sz="1800" dirty="0">
                <a:solidFill>
                  <a:srgbClr val="FFE600"/>
                </a:solidFill>
              </a:rPr>
              <a:t>.</a:t>
            </a:r>
          </a:p>
          <a:p>
            <a:pPr marL="365760" indent="-365760">
              <a:spcBef>
                <a:spcPts val="0"/>
              </a:spcBef>
              <a:spcAft>
                <a:spcPts val="600"/>
              </a:spcAft>
            </a:pPr>
            <a:endParaRPr lang="en-IN" sz="1800" dirty="0"/>
          </a:p>
          <a:p>
            <a:pPr marL="365760" indent="-365760">
              <a:spcBef>
                <a:spcPts val="0"/>
              </a:spcBef>
              <a:spcAft>
                <a:spcPts val="600"/>
              </a:spcAft>
            </a:pPr>
            <a:r>
              <a:rPr lang="en-IN" sz="1800" dirty="0"/>
              <a:t>Focus of strategy: compliance with the Patient Protection and Affordable Care Act (PPACA):</a:t>
            </a:r>
          </a:p>
          <a:p>
            <a:pPr marL="731520" indent="-365760">
              <a:spcBef>
                <a:spcPts val="0"/>
              </a:spcBef>
              <a:spcAft>
                <a:spcPts val="600"/>
              </a:spcAft>
            </a:pPr>
            <a:r>
              <a:rPr lang="en-IN" sz="1800" dirty="0"/>
              <a:t>IRS to verify whether tax-exempt hospitals are complying with their statutory obligations under IRC Section 501(c)(3), including the community benefit standard, and IRC Section 501(r)</a:t>
            </a:r>
          </a:p>
          <a:p>
            <a:pPr marL="731520" indent="-365760">
              <a:spcBef>
                <a:spcPts val="0"/>
              </a:spcBef>
              <a:spcAft>
                <a:spcPts val="600"/>
              </a:spcAft>
            </a:pPr>
            <a:r>
              <a:rPr lang="en-IN" sz="1800" dirty="0"/>
              <a:t>Treatment stream: examinations</a:t>
            </a:r>
          </a:p>
        </p:txBody>
      </p:sp>
    </p:spTree>
    <p:extLst>
      <p:ext uri="{BB962C8B-B14F-4D97-AF65-F5344CB8AC3E}">
        <p14:creationId xmlns:p14="http://schemas.microsoft.com/office/powerpoint/2010/main" val="1208034677"/>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5AABA9F-1B63-376E-D983-3A972588D2F1}"/>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CF31DEB-68B2-CB61-9D81-6A74BDB9BFE6}"/>
              </a:ext>
            </a:extLst>
          </p:cNvPr>
          <p:cNvGraphicFramePr>
            <a:graphicFrameLocks noChangeAspect="1"/>
          </p:cNvGraphicFramePr>
          <p:nvPr>
            <p:custDataLst>
              <p:tags r:id="rId2"/>
            </p:custDataLst>
            <p:extLst>
              <p:ext uri="{D42A27DB-BD31-4B8C-83A1-F6EECF244321}">
                <p14:modId xmlns:p14="http://schemas.microsoft.com/office/powerpoint/2010/main" val="586681130"/>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CCF31DEB-68B2-CB61-9D81-6A74BDB9BFE6}"/>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C913008-EB17-AC0F-EA7D-280492E4CD7F}"/>
              </a:ext>
            </a:extLst>
          </p:cNvPr>
          <p:cNvSpPr>
            <a:spLocks noGrp="1"/>
          </p:cNvSpPr>
          <p:nvPr>
            <p:ph type="title"/>
          </p:nvPr>
        </p:nvSpPr>
        <p:spPr>
          <a:xfrm>
            <a:off x="488949" y="346075"/>
            <a:ext cx="11223625" cy="469900"/>
          </a:xfrm>
        </p:spPr>
        <p:txBody>
          <a:bodyPr vert="horz"/>
          <a:lstStyle/>
          <a:p>
            <a:r>
              <a:rPr lang="en-US" dirty="0"/>
              <a:t>IRC Section 501(r) — common information document requests</a:t>
            </a:r>
          </a:p>
        </p:txBody>
      </p:sp>
      <p:sp>
        <p:nvSpPr>
          <p:cNvPr id="3" name="Content Placeholder 2">
            <a:extLst>
              <a:ext uri="{FF2B5EF4-FFF2-40B4-BE49-F238E27FC236}">
                <a16:creationId xmlns:a16="http://schemas.microsoft.com/office/drawing/2014/main" id="{690BBD0C-2117-FD99-A7F2-6A3B21405398}"/>
              </a:ext>
            </a:extLst>
          </p:cNvPr>
          <p:cNvSpPr>
            <a:spLocks noGrp="1"/>
          </p:cNvSpPr>
          <p:nvPr>
            <p:ph type="body" sz="quarter" idx="4294967295"/>
          </p:nvPr>
        </p:nvSpPr>
        <p:spPr>
          <a:xfrm>
            <a:off x="479424" y="1424025"/>
            <a:ext cx="11233151" cy="4668799"/>
          </a:xfrm>
        </p:spPr>
        <p:txBody>
          <a:bodyPr/>
          <a:lstStyle/>
          <a:p>
            <a:pPr marL="0" indent="0">
              <a:spcBef>
                <a:spcPts val="0"/>
              </a:spcBef>
              <a:spcAft>
                <a:spcPts val="600"/>
              </a:spcAft>
              <a:buNone/>
            </a:pPr>
            <a:r>
              <a:rPr lang="en-US" dirty="0"/>
              <a:t>Examples of recent IRS examination questions/information document requests (IDRs):</a:t>
            </a:r>
          </a:p>
          <a:p>
            <a:pPr marL="365760" indent="-365760">
              <a:spcBef>
                <a:spcPts val="0"/>
              </a:spcBef>
              <a:spcAft>
                <a:spcPts val="600"/>
              </a:spcAft>
            </a:pPr>
            <a:r>
              <a:rPr lang="en-US" dirty="0"/>
              <a:t>Provide all Worksheets (1 to 8) and supporting records (financial and nonfinancial) used in preparation of Schedule H</a:t>
            </a:r>
          </a:p>
          <a:p>
            <a:pPr marL="365760" indent="-365760">
              <a:spcBef>
                <a:spcPts val="0"/>
              </a:spcBef>
              <a:spcAft>
                <a:spcPts val="600"/>
              </a:spcAft>
            </a:pPr>
            <a:r>
              <a:rPr lang="en-US" dirty="0"/>
              <a:t>Provide documents related to the budget amounts for free or discounted care provided under its financial assistance policy for tax year ending December 31, 202X, as answered for Part I, line 5</a:t>
            </a:r>
          </a:p>
          <a:p>
            <a:pPr marL="365760" indent="-365760">
              <a:spcBef>
                <a:spcPts val="0"/>
              </a:spcBef>
              <a:spcAft>
                <a:spcPts val="600"/>
              </a:spcAft>
            </a:pPr>
            <a:r>
              <a:rPr lang="en-US" dirty="0"/>
              <a:t>Provide a community benefit report prepared for the year ended December 31, 202X, including a statement of any discounts or financial assistance offered or provided for medical care and whether or not those discounts were included in the financial assistance policy</a:t>
            </a:r>
          </a:p>
          <a:p>
            <a:pPr marL="365760" indent="-365760">
              <a:spcBef>
                <a:spcPts val="0"/>
              </a:spcBef>
              <a:spcAft>
                <a:spcPts val="600"/>
              </a:spcAft>
            </a:pPr>
            <a:r>
              <a:rPr lang="en-US" dirty="0"/>
              <a:t>Explain how income for a patient applying for financial assistance is determined</a:t>
            </a:r>
          </a:p>
          <a:p>
            <a:pPr marL="365760" indent="-365760">
              <a:spcBef>
                <a:spcPts val="0"/>
              </a:spcBef>
              <a:spcAft>
                <a:spcPts val="600"/>
              </a:spcAft>
            </a:pPr>
            <a:r>
              <a:rPr lang="en-US" dirty="0"/>
              <a:t>Provide any patient complaints about financial assistance and billing and collections</a:t>
            </a:r>
          </a:p>
          <a:p>
            <a:pPr marL="365760" indent="-365760">
              <a:spcBef>
                <a:spcPts val="0"/>
              </a:spcBef>
              <a:spcAft>
                <a:spcPts val="600"/>
              </a:spcAft>
            </a:pPr>
            <a:r>
              <a:rPr lang="en-US" dirty="0"/>
              <a:t>Provide any scripts or reference documents used by personnel when responding to questions regarding what is included in income for purposes of applying for financial assistance</a:t>
            </a:r>
          </a:p>
          <a:p>
            <a:pPr marL="365760" indent="-365760">
              <a:spcBef>
                <a:spcPts val="0"/>
              </a:spcBef>
              <a:spcAft>
                <a:spcPts val="600"/>
              </a:spcAft>
            </a:pPr>
            <a:r>
              <a:rPr lang="en-US" dirty="0"/>
              <a:t>Provide a schedule (or other documentation) listing all financial assistance applications filed during the tax year, which should include the following information: “Patient” (remove all patient identifiers and refer to patients as Patient 1, Patient 2 or similar), application date, amount billed to patient at time of application, amount of assistance, and the date of award determination or determination of non-eligibility</a:t>
            </a:r>
          </a:p>
        </p:txBody>
      </p:sp>
    </p:spTree>
    <p:extLst>
      <p:ext uri="{BB962C8B-B14F-4D97-AF65-F5344CB8AC3E}">
        <p14:creationId xmlns:p14="http://schemas.microsoft.com/office/powerpoint/2010/main" val="2789880569"/>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7E6B72-F15D-D406-C099-BCE2AE6D8824}"/>
              </a:ext>
            </a:extLst>
          </p:cNvPr>
          <p:cNvSpPr>
            <a:spLocks noGrp="1"/>
          </p:cNvSpPr>
          <p:nvPr>
            <p:ph type="title"/>
          </p:nvPr>
        </p:nvSpPr>
        <p:spPr>
          <a:xfrm>
            <a:off x="485523" y="345396"/>
            <a:ext cx="11224347" cy="470898"/>
          </a:xfrm>
        </p:spPr>
        <p:txBody>
          <a:bodyPr/>
          <a:lstStyle/>
          <a:p>
            <a:r>
              <a:rPr lang="en-IN" dirty="0"/>
              <a:t>Polling question 1</a:t>
            </a:r>
          </a:p>
        </p:txBody>
      </p:sp>
      <p:sp>
        <p:nvSpPr>
          <p:cNvPr id="6" name="Content Placeholder 7">
            <a:extLst>
              <a:ext uri="{FF2B5EF4-FFF2-40B4-BE49-F238E27FC236}">
                <a16:creationId xmlns:a16="http://schemas.microsoft.com/office/drawing/2014/main" id="{1043AFFD-84E3-E514-EA1E-C4AEC2EB567A}"/>
              </a:ext>
            </a:extLst>
          </p:cNvPr>
          <p:cNvSpPr txBox="1">
            <a:spLocks/>
          </p:cNvSpPr>
          <p:nvPr/>
        </p:nvSpPr>
        <p:spPr>
          <a:xfrm>
            <a:off x="487775" y="2135330"/>
            <a:ext cx="2442994" cy="2010509"/>
          </a:xfrm>
          <a:prstGeom prst="rect">
            <a:avLst/>
          </a:prstGeom>
        </p:spPr>
        <p:txBody>
          <a:bodyPr lIns="0" tIns="0" rIns="0" bIns="0"/>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457200" lvl="1" indent="-457200">
              <a:spcBef>
                <a:spcPts val="0"/>
              </a:spcBef>
              <a:spcAft>
                <a:spcPts val="1200"/>
              </a:spcAft>
              <a:buFont typeface="+mj-lt"/>
              <a:buAutoNum type="alphaLcPeriod"/>
            </a:pPr>
            <a:r>
              <a:rPr lang="en-IN" sz="2000" dirty="0">
                <a:solidFill>
                  <a:schemeClr val="lt1"/>
                </a:solidFill>
              </a:rPr>
              <a:t>Less than 1</a:t>
            </a:r>
          </a:p>
          <a:p>
            <a:pPr marL="457200" lvl="1" indent="-457200">
              <a:spcBef>
                <a:spcPts val="0"/>
              </a:spcBef>
              <a:spcAft>
                <a:spcPts val="1200"/>
              </a:spcAft>
              <a:buFont typeface="+mj-lt"/>
              <a:buAutoNum type="alphaLcPeriod"/>
            </a:pPr>
            <a:r>
              <a:rPr lang="en-IN" sz="2000" dirty="0">
                <a:solidFill>
                  <a:schemeClr val="lt1"/>
                </a:solidFill>
              </a:rPr>
              <a:t>1–5</a:t>
            </a:r>
          </a:p>
          <a:p>
            <a:pPr marL="457200" lvl="1" indent="-457200">
              <a:spcBef>
                <a:spcPts val="0"/>
              </a:spcBef>
              <a:spcAft>
                <a:spcPts val="1200"/>
              </a:spcAft>
              <a:buFont typeface="+mj-lt"/>
              <a:buAutoNum type="alphaLcPeriod"/>
            </a:pPr>
            <a:r>
              <a:rPr lang="en-IN" sz="2000" dirty="0">
                <a:solidFill>
                  <a:schemeClr val="lt1"/>
                </a:solidFill>
              </a:rPr>
              <a:t>5–10</a:t>
            </a:r>
          </a:p>
          <a:p>
            <a:pPr marL="457200" lvl="1" indent="-457200">
              <a:spcBef>
                <a:spcPts val="0"/>
              </a:spcBef>
              <a:spcAft>
                <a:spcPts val="1200"/>
              </a:spcAft>
              <a:buFont typeface="+mj-lt"/>
              <a:buAutoNum type="alphaLcPeriod"/>
            </a:pPr>
            <a:r>
              <a:rPr lang="en-IN" sz="2000" dirty="0">
                <a:solidFill>
                  <a:schemeClr val="lt1"/>
                </a:solidFill>
              </a:rPr>
              <a:t>More than 10</a:t>
            </a:r>
          </a:p>
        </p:txBody>
      </p:sp>
      <p:sp>
        <p:nvSpPr>
          <p:cNvPr id="7" name="Rectangle 6">
            <a:extLst>
              <a:ext uri="{FF2B5EF4-FFF2-40B4-BE49-F238E27FC236}">
                <a16:creationId xmlns:a16="http://schemas.microsoft.com/office/drawing/2014/main" id="{AAE877B0-0FD2-75AC-CE19-DCBBF224F017}"/>
              </a:ext>
            </a:extLst>
          </p:cNvPr>
          <p:cNvSpPr>
            <a:spLocks/>
          </p:cNvSpPr>
          <p:nvPr/>
        </p:nvSpPr>
        <p:spPr>
          <a:xfrm>
            <a:off x="485523" y="1424450"/>
            <a:ext cx="11227052" cy="610987"/>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2E2E38"/>
                </a:solidFill>
              </a14:hiddenFill>
            </a:ext>
            <a:ext uri="{91240B29-F687-4F45-9708-019B960494DF}">
              <a14:hiddenLine xmlns:a14="http://schemas.microsoft.com/office/drawing/2010/main" w="12700" cap="flat" cmpd="sng" algn="ctr">
                <a:solidFill>
                  <a:srgbClr val="2E2E38"/>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r>
              <a:rPr lang="en-IN" sz="2400" b="1" dirty="0"/>
              <a:t>How many years of experience do you have in tax-exempt organizations?</a:t>
            </a:r>
          </a:p>
        </p:txBody>
      </p:sp>
    </p:spTree>
    <p:extLst>
      <p:ext uri="{BB962C8B-B14F-4D97-AF65-F5344CB8AC3E}">
        <p14:creationId xmlns:p14="http://schemas.microsoft.com/office/powerpoint/2010/main" val="4101753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65570-303D-1560-C7AD-8C8920D983E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497CFE4-FEA0-67CB-BE7C-395F7CA652E9}"/>
              </a:ext>
            </a:extLst>
          </p:cNvPr>
          <p:cNvSpPr>
            <a:spLocks noGrp="1"/>
          </p:cNvSpPr>
          <p:nvPr>
            <p:ph type="title"/>
          </p:nvPr>
        </p:nvSpPr>
        <p:spPr>
          <a:xfrm>
            <a:off x="485523" y="345396"/>
            <a:ext cx="11224347" cy="470898"/>
          </a:xfrm>
        </p:spPr>
        <p:txBody>
          <a:bodyPr/>
          <a:lstStyle/>
          <a:p>
            <a:r>
              <a:rPr lang="en-IN" dirty="0"/>
              <a:t>Polling question 6</a:t>
            </a:r>
          </a:p>
        </p:txBody>
      </p:sp>
      <p:sp>
        <p:nvSpPr>
          <p:cNvPr id="6" name="Content Placeholder 7">
            <a:extLst>
              <a:ext uri="{FF2B5EF4-FFF2-40B4-BE49-F238E27FC236}">
                <a16:creationId xmlns:a16="http://schemas.microsoft.com/office/drawing/2014/main" id="{F1D6A8D7-135C-6B78-079E-BA724DE0616E}"/>
              </a:ext>
            </a:extLst>
          </p:cNvPr>
          <p:cNvSpPr txBox="1">
            <a:spLocks/>
          </p:cNvSpPr>
          <p:nvPr/>
        </p:nvSpPr>
        <p:spPr>
          <a:xfrm>
            <a:off x="487775" y="2442898"/>
            <a:ext cx="11224800" cy="2142745"/>
          </a:xfrm>
          <a:prstGeom prst="rect">
            <a:avLst/>
          </a:prstGeom>
        </p:spPr>
        <p:txBody>
          <a:bodyPr lIns="0" tIns="0" rIns="0" bIns="0"/>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457200" lvl="1" indent="-457200">
              <a:spcBef>
                <a:spcPts val="0"/>
              </a:spcBef>
              <a:spcAft>
                <a:spcPts val="1200"/>
              </a:spcAft>
              <a:buFont typeface="+mj-lt"/>
              <a:buAutoNum type="alphaLcPeriod"/>
            </a:pPr>
            <a:r>
              <a:rPr lang="en-IN" sz="2000" dirty="0">
                <a:solidFill>
                  <a:schemeClr val="lt1"/>
                </a:solidFill>
              </a:rPr>
              <a:t>Form 990, Schedule H, Worksheets 1–8 and supporting documentation</a:t>
            </a:r>
          </a:p>
          <a:p>
            <a:pPr marL="457200" lvl="1" indent="-457200">
              <a:spcBef>
                <a:spcPts val="0"/>
              </a:spcBef>
              <a:spcAft>
                <a:spcPts val="1200"/>
              </a:spcAft>
              <a:buFont typeface="+mj-lt"/>
              <a:buAutoNum type="alphaLcPeriod"/>
            </a:pPr>
            <a:r>
              <a:rPr lang="en-IN" sz="2000" dirty="0">
                <a:solidFill>
                  <a:schemeClr val="lt1"/>
                </a:solidFill>
              </a:rPr>
              <a:t>Patient complaints about financial assistance and billing and collections</a:t>
            </a:r>
          </a:p>
          <a:p>
            <a:pPr marL="457200" lvl="1" indent="-457200">
              <a:spcBef>
                <a:spcPts val="0"/>
              </a:spcBef>
              <a:spcAft>
                <a:spcPts val="1200"/>
              </a:spcAft>
              <a:buFont typeface="+mj-lt"/>
              <a:buAutoNum type="alphaLcPeriod"/>
            </a:pPr>
            <a:r>
              <a:rPr lang="en-IN" sz="2000" dirty="0">
                <a:solidFill>
                  <a:schemeClr val="lt1"/>
                </a:solidFill>
              </a:rPr>
              <a:t>A schedule of financial assistance applications filed during the year</a:t>
            </a:r>
          </a:p>
          <a:p>
            <a:pPr marL="457200" lvl="1" indent="-457200">
              <a:spcBef>
                <a:spcPts val="0"/>
              </a:spcBef>
              <a:spcAft>
                <a:spcPts val="1200"/>
              </a:spcAft>
              <a:buFont typeface="+mj-lt"/>
              <a:buAutoNum type="alphaLcPeriod"/>
            </a:pPr>
            <a:r>
              <a:rPr lang="en-IN" sz="2000" dirty="0">
                <a:solidFill>
                  <a:schemeClr val="lt1"/>
                </a:solidFill>
              </a:rPr>
              <a:t>All of the above</a:t>
            </a:r>
          </a:p>
        </p:txBody>
      </p:sp>
      <p:sp>
        <p:nvSpPr>
          <p:cNvPr id="7" name="Rectangle 6">
            <a:extLst>
              <a:ext uri="{FF2B5EF4-FFF2-40B4-BE49-F238E27FC236}">
                <a16:creationId xmlns:a16="http://schemas.microsoft.com/office/drawing/2014/main" id="{596D6831-CEC3-569E-F039-25ADAD607913}"/>
              </a:ext>
            </a:extLst>
          </p:cNvPr>
          <p:cNvSpPr>
            <a:spLocks/>
          </p:cNvSpPr>
          <p:nvPr/>
        </p:nvSpPr>
        <p:spPr>
          <a:xfrm>
            <a:off x="485523" y="1424450"/>
            <a:ext cx="11227052" cy="9144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2E2E38"/>
                </a:solidFill>
              </a14:hiddenFill>
            </a:ext>
            <a:ext uri="{91240B29-F687-4F45-9708-019B960494DF}">
              <a14:hiddenLine xmlns:a14="http://schemas.microsoft.com/office/drawing/2010/main" w="12700" cap="flat" cmpd="sng" algn="ctr">
                <a:solidFill>
                  <a:srgbClr val="2E2E38"/>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r>
              <a:rPr lang="en-IN" sz="2400" b="1" dirty="0"/>
              <a:t>Which of the following items are often requested during a IRC Section 501(r) examination?</a:t>
            </a:r>
          </a:p>
        </p:txBody>
      </p:sp>
    </p:spTree>
    <p:extLst>
      <p:ext uri="{BB962C8B-B14F-4D97-AF65-F5344CB8AC3E}">
        <p14:creationId xmlns:p14="http://schemas.microsoft.com/office/powerpoint/2010/main" val="426342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5F2E3-C76B-3F90-4602-6F6A440A8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2D231E-0F64-2613-2F65-F92A69B11404}"/>
              </a:ext>
            </a:extLst>
          </p:cNvPr>
          <p:cNvSpPr>
            <a:spLocks noGrp="1"/>
          </p:cNvSpPr>
          <p:nvPr>
            <p:ph type="title"/>
          </p:nvPr>
        </p:nvSpPr>
        <p:spPr>
          <a:xfrm>
            <a:off x="485775" y="1970406"/>
            <a:ext cx="7394575" cy="2869882"/>
          </a:xfrm>
        </p:spPr>
        <p:txBody>
          <a:bodyPr/>
          <a:lstStyle/>
          <a:p>
            <a:r>
              <a:rPr lang="en-IN" dirty="0"/>
              <a:t>Judicial and regulatory developments</a:t>
            </a:r>
          </a:p>
        </p:txBody>
      </p:sp>
    </p:spTree>
    <p:extLst>
      <p:ext uri="{BB962C8B-B14F-4D97-AF65-F5344CB8AC3E}">
        <p14:creationId xmlns:p14="http://schemas.microsoft.com/office/powerpoint/2010/main" val="3258810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F6A45B3-3029-B1AA-B08F-10735BF26DB9}"/>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E3F9952-C042-755C-C2A8-209C9F9FEF90}"/>
              </a:ext>
            </a:extLst>
          </p:cNvPr>
          <p:cNvGraphicFramePr>
            <a:graphicFrameLocks noChangeAspect="1"/>
          </p:cNvGraphicFramePr>
          <p:nvPr>
            <p:custDataLst>
              <p:tags r:id="rId2"/>
            </p:custDataLst>
            <p:extLst>
              <p:ext uri="{D42A27DB-BD31-4B8C-83A1-F6EECF244321}">
                <p14:modId xmlns:p14="http://schemas.microsoft.com/office/powerpoint/2010/main" val="2099138117"/>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BE3F9952-C042-755C-C2A8-209C9F9FEF90}"/>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86A805-EEB1-F591-5105-5DDF2D3A323A}"/>
              </a:ext>
            </a:extLst>
          </p:cNvPr>
          <p:cNvSpPr>
            <a:spLocks noGrp="1"/>
          </p:cNvSpPr>
          <p:nvPr>
            <p:ph type="title"/>
          </p:nvPr>
        </p:nvSpPr>
        <p:spPr>
          <a:xfrm>
            <a:off x="488949" y="346075"/>
            <a:ext cx="11223625" cy="469900"/>
          </a:xfrm>
        </p:spPr>
        <p:txBody>
          <a:bodyPr vert="horz"/>
          <a:lstStyle/>
          <a:p>
            <a:r>
              <a:rPr lang="en-IN" dirty="0"/>
              <a:t>Recent judicial developments involving IRS TE/GE</a:t>
            </a:r>
            <a:endParaRPr lang="en-US" dirty="0"/>
          </a:p>
        </p:txBody>
      </p:sp>
      <p:sp>
        <p:nvSpPr>
          <p:cNvPr id="3" name="Content Placeholder 2">
            <a:extLst>
              <a:ext uri="{FF2B5EF4-FFF2-40B4-BE49-F238E27FC236}">
                <a16:creationId xmlns:a16="http://schemas.microsoft.com/office/drawing/2014/main" id="{6F54D79B-D3B7-1118-8695-006AB90E63E8}"/>
              </a:ext>
            </a:extLst>
          </p:cNvPr>
          <p:cNvSpPr>
            <a:spLocks noGrp="1"/>
          </p:cNvSpPr>
          <p:nvPr>
            <p:ph type="body" sz="quarter" idx="4294967295"/>
          </p:nvPr>
        </p:nvSpPr>
        <p:spPr>
          <a:xfrm>
            <a:off x="479425" y="1424025"/>
            <a:ext cx="5394960" cy="4668799"/>
          </a:xfrm>
        </p:spPr>
        <p:txBody>
          <a:bodyPr/>
          <a:lstStyle/>
          <a:p>
            <a:pPr marL="365760" indent="-365760">
              <a:spcBef>
                <a:spcPts val="0"/>
              </a:spcBef>
              <a:spcAft>
                <a:spcPts val="600"/>
              </a:spcAft>
            </a:pPr>
            <a:r>
              <a:rPr lang="en-IN" sz="1800" i="1" dirty="0"/>
              <a:t>Loper Bright Enterprises v. Raimondo</a:t>
            </a:r>
            <a:r>
              <a:rPr lang="en-IN" sz="1800" dirty="0"/>
              <a:t> (603 US 369 (2024)):</a:t>
            </a:r>
          </a:p>
          <a:p>
            <a:pPr marL="731520" indent="-365760">
              <a:spcBef>
                <a:spcPts val="0"/>
              </a:spcBef>
              <a:spcAft>
                <a:spcPts val="600"/>
              </a:spcAft>
            </a:pPr>
            <a:r>
              <a:rPr lang="en-IN" sz="1800" dirty="0"/>
              <a:t>Under</a:t>
            </a:r>
            <a:r>
              <a:rPr lang="en-IN" sz="1800" i="1" dirty="0"/>
              <a:t> Chevron U.S.A., Inc. v. Natural Resources Defense Council, Inc.</a:t>
            </a:r>
            <a:r>
              <a:rPr lang="en-IN" sz="1800" dirty="0"/>
              <a:t> (467 US 837 (1984)), courts were sometimes required to defer to “permissible” agency interpretations of the statutes those agencies administer. </a:t>
            </a:r>
          </a:p>
          <a:p>
            <a:pPr marL="731520" indent="-365760">
              <a:spcBef>
                <a:spcPts val="0"/>
              </a:spcBef>
              <a:spcAft>
                <a:spcPts val="600"/>
              </a:spcAft>
            </a:pPr>
            <a:r>
              <a:rPr lang="en-IN" sz="1800" dirty="0"/>
              <a:t>In </a:t>
            </a:r>
            <a:r>
              <a:rPr lang="en-IN" sz="1800" i="1" dirty="0"/>
              <a:t>Loper Bright</a:t>
            </a:r>
            <a:r>
              <a:rPr lang="en-IN" sz="1800" dirty="0"/>
              <a:t>, the Supreme Court overruled </a:t>
            </a:r>
            <a:r>
              <a:rPr lang="en-IN" sz="1800" i="1" dirty="0"/>
              <a:t>Chevron</a:t>
            </a:r>
            <a:r>
              <a:rPr lang="en-IN" sz="1800" dirty="0"/>
              <a:t> and held that the Administrative Procedure Act requires courts to exercise their independent judgment in deciding whether an agency has acted within its statutory authority, and courts may not defer to an agency interpretation of the law simply because the statute is ambiguous.</a:t>
            </a:r>
          </a:p>
        </p:txBody>
      </p:sp>
      <p:pic>
        <p:nvPicPr>
          <p:cNvPr id="4" name="Picture 3">
            <a:extLst>
              <a:ext uri="{FF2B5EF4-FFF2-40B4-BE49-F238E27FC236}">
                <a16:creationId xmlns:a16="http://schemas.microsoft.com/office/drawing/2014/main" id="{6996B73F-55E8-56FC-CFD5-E7540D202672}"/>
              </a:ext>
            </a:extLst>
          </p:cNvPr>
          <p:cNvPicPr>
            <a:picLocks noChangeAspect="1"/>
          </p:cNvPicPr>
          <p:nvPr/>
        </p:nvPicPr>
        <p:blipFill>
          <a:blip r:embed="rId7"/>
          <a:srcRect l="10829" r="10829"/>
          <a:stretch/>
        </p:blipFill>
        <p:spPr>
          <a:xfrm>
            <a:off x="6226174" y="1424019"/>
            <a:ext cx="5486400" cy="4668805"/>
          </a:xfrm>
          <a:prstGeom prst="rect">
            <a:avLst/>
          </a:prstGeom>
        </p:spPr>
      </p:pic>
    </p:spTree>
    <p:extLst>
      <p:ext uri="{BB962C8B-B14F-4D97-AF65-F5344CB8AC3E}">
        <p14:creationId xmlns:p14="http://schemas.microsoft.com/office/powerpoint/2010/main" val="2414641744"/>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E2BCA84-967C-5906-42C1-E30322F169A9}"/>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C3FAF62-F7D9-95ED-EAF8-9AF2CA1BC210}"/>
              </a:ext>
            </a:extLst>
          </p:cNvPr>
          <p:cNvGraphicFramePr>
            <a:graphicFrameLocks noChangeAspect="1"/>
          </p:cNvGraphicFramePr>
          <p:nvPr>
            <p:custDataLst>
              <p:tags r:id="rId2"/>
            </p:custDataLst>
            <p:extLst>
              <p:ext uri="{D42A27DB-BD31-4B8C-83A1-F6EECF244321}">
                <p14:modId xmlns:p14="http://schemas.microsoft.com/office/powerpoint/2010/main" val="3835278013"/>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3C3FAF62-F7D9-95ED-EAF8-9AF2CA1BC210}"/>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3F82166-B3FF-E1AC-2F5C-A03CF35B8937}"/>
              </a:ext>
            </a:extLst>
          </p:cNvPr>
          <p:cNvSpPr>
            <a:spLocks noGrp="1"/>
          </p:cNvSpPr>
          <p:nvPr>
            <p:ph type="title"/>
          </p:nvPr>
        </p:nvSpPr>
        <p:spPr>
          <a:xfrm>
            <a:off x="488949" y="346075"/>
            <a:ext cx="11223625" cy="469900"/>
          </a:xfrm>
        </p:spPr>
        <p:txBody>
          <a:bodyPr vert="horz"/>
          <a:lstStyle/>
          <a:p>
            <a:r>
              <a:rPr lang="en-IN" dirty="0"/>
              <a:t>Recent judicial developments involving IRS TE/GE (cont.)</a:t>
            </a:r>
            <a:endParaRPr lang="en-US" dirty="0"/>
          </a:p>
        </p:txBody>
      </p:sp>
      <p:sp>
        <p:nvSpPr>
          <p:cNvPr id="3" name="Content Placeholder 2">
            <a:extLst>
              <a:ext uri="{FF2B5EF4-FFF2-40B4-BE49-F238E27FC236}">
                <a16:creationId xmlns:a16="http://schemas.microsoft.com/office/drawing/2014/main" id="{5E64C1BD-67A2-9BD0-0371-AF3294DA0804}"/>
              </a:ext>
            </a:extLst>
          </p:cNvPr>
          <p:cNvSpPr>
            <a:spLocks noGrp="1"/>
          </p:cNvSpPr>
          <p:nvPr>
            <p:ph type="body" sz="quarter" idx="4294967295"/>
          </p:nvPr>
        </p:nvSpPr>
        <p:spPr>
          <a:xfrm>
            <a:off x="479425" y="1424025"/>
            <a:ext cx="11233150" cy="4668799"/>
          </a:xfrm>
        </p:spPr>
        <p:txBody>
          <a:bodyPr/>
          <a:lstStyle/>
          <a:p>
            <a:pPr marL="0" indent="0">
              <a:spcBef>
                <a:spcPts val="0"/>
              </a:spcBef>
              <a:spcAft>
                <a:spcPts val="600"/>
              </a:spcAft>
              <a:buNone/>
            </a:pPr>
            <a:r>
              <a:rPr lang="en-IN" sz="1800" i="1" dirty="0"/>
              <a:t>Memorial Hermann Accountable Care Org. v. Commissioner </a:t>
            </a:r>
            <a:r>
              <a:rPr lang="en-IN" sz="1800" dirty="0"/>
              <a:t>(5th Cir., 10/28/2024) (No. 23-60608):</a:t>
            </a:r>
          </a:p>
          <a:p>
            <a:pPr marL="365760" indent="-365760">
              <a:spcBef>
                <a:spcPts val="0"/>
              </a:spcBef>
              <a:spcAft>
                <a:spcPts val="600"/>
              </a:spcAft>
            </a:pPr>
            <a:r>
              <a:rPr lang="en-IN" sz="1800" dirty="0"/>
              <a:t>Memorial Hermann Accountable Care Organization (MHACO) appealed the IRS denial of its application for exempt status under IRC Section 501(c)(4). </a:t>
            </a:r>
          </a:p>
          <a:p>
            <a:pPr marL="365760" indent="-365760">
              <a:spcBef>
                <a:spcPts val="0"/>
              </a:spcBef>
              <a:spcAft>
                <a:spcPts val="600"/>
              </a:spcAft>
            </a:pPr>
            <a:r>
              <a:rPr lang="en-IN" sz="1800" dirty="0"/>
              <a:t>IRS concluded that:</a:t>
            </a:r>
          </a:p>
          <a:p>
            <a:pPr marL="731520" indent="-365760">
              <a:spcBef>
                <a:spcPts val="0"/>
              </a:spcBef>
              <a:spcAft>
                <a:spcPts val="600"/>
              </a:spcAft>
            </a:pPr>
            <a:r>
              <a:rPr lang="en-IN" sz="1800" dirty="0"/>
              <a:t>Non-Medicare Shared Saving Program (MSSP) activities were </a:t>
            </a:r>
            <a:r>
              <a:rPr lang="en-IN" sz="1800" dirty="0" err="1"/>
              <a:t>MHACO’s</a:t>
            </a:r>
            <a:r>
              <a:rPr lang="en-IN" sz="1800" dirty="0"/>
              <a:t> primary activities, based on its member mix and revenue.</a:t>
            </a:r>
          </a:p>
          <a:p>
            <a:pPr marL="731520" indent="-365760">
              <a:spcBef>
                <a:spcPts val="0"/>
              </a:spcBef>
              <a:spcAft>
                <a:spcPts val="600"/>
              </a:spcAft>
            </a:pPr>
            <a:r>
              <a:rPr lang="en-IN" sz="1800" dirty="0" err="1"/>
              <a:t>MHACO’s</a:t>
            </a:r>
            <a:r>
              <a:rPr lang="en-IN" sz="1800" dirty="0"/>
              <a:t> non-MSSP activities primarily benefit </a:t>
            </a:r>
            <a:r>
              <a:rPr lang="en-IN" sz="1800" dirty="0" err="1"/>
              <a:t>MHACO’s</a:t>
            </a:r>
            <a:r>
              <a:rPr lang="en-IN" sz="1800" dirty="0"/>
              <a:t> member patients, commercial payers and providers.</a:t>
            </a:r>
          </a:p>
          <a:p>
            <a:pPr marL="365760" indent="-365760">
              <a:spcBef>
                <a:spcPts val="0"/>
              </a:spcBef>
              <a:spcAft>
                <a:spcPts val="600"/>
              </a:spcAft>
            </a:pPr>
            <a:r>
              <a:rPr lang="en-IN" sz="1800" dirty="0"/>
              <a:t>The Tax Court agreed with the IRS:</a:t>
            </a:r>
          </a:p>
          <a:p>
            <a:pPr marL="731520" indent="-365760">
              <a:spcBef>
                <a:spcPts val="0"/>
              </a:spcBef>
              <a:spcAft>
                <a:spcPts val="600"/>
              </a:spcAft>
            </a:pPr>
            <a:r>
              <a:rPr lang="en-IN" sz="1800" dirty="0"/>
              <a:t>Did not consider which MHACO activities (e.g., MSSP vs. non-MSSP, patient vs. non-patient) were primary</a:t>
            </a:r>
          </a:p>
          <a:p>
            <a:pPr marL="731520" indent="-365760">
              <a:spcBef>
                <a:spcPts val="0"/>
              </a:spcBef>
              <a:spcAft>
                <a:spcPts val="600"/>
              </a:spcAft>
            </a:pPr>
            <a:r>
              <a:rPr lang="en-IN" sz="1800" dirty="0"/>
              <a:t>Did not consider the extent to which MHACO actually benefitted the community</a:t>
            </a:r>
          </a:p>
          <a:p>
            <a:pPr marL="731520" indent="-365760">
              <a:spcBef>
                <a:spcPts val="0"/>
              </a:spcBef>
              <a:spcAft>
                <a:spcPts val="600"/>
              </a:spcAft>
            </a:pPr>
            <a:r>
              <a:rPr lang="en-IN" sz="1800" dirty="0"/>
              <a:t>Denied IRC Section 501(c)(4) status based on the ACO’s “substantial </a:t>
            </a:r>
            <a:r>
              <a:rPr lang="en-IN" sz="1800" dirty="0" err="1"/>
              <a:t>nonexempt</a:t>
            </a:r>
            <a:r>
              <a:rPr lang="en-IN" sz="1800" dirty="0"/>
              <a:t> purpose” of benefiting health care providers and payers (insurance companies)</a:t>
            </a:r>
          </a:p>
        </p:txBody>
      </p:sp>
    </p:spTree>
    <p:extLst>
      <p:ext uri="{BB962C8B-B14F-4D97-AF65-F5344CB8AC3E}">
        <p14:creationId xmlns:p14="http://schemas.microsoft.com/office/powerpoint/2010/main" val="2219809484"/>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E049DAE-C0D5-FE25-9285-406866DFD7EC}"/>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1BAA80D-6177-39F1-81C8-C84922FA3977}"/>
              </a:ext>
            </a:extLst>
          </p:cNvPr>
          <p:cNvGraphicFramePr>
            <a:graphicFrameLocks noChangeAspect="1"/>
          </p:cNvGraphicFramePr>
          <p:nvPr>
            <p:custDataLst>
              <p:tags r:id="rId2"/>
            </p:custDataLst>
            <p:extLst>
              <p:ext uri="{D42A27DB-BD31-4B8C-83A1-F6EECF244321}">
                <p14:modId xmlns:p14="http://schemas.microsoft.com/office/powerpoint/2010/main" val="3724674954"/>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21BAA80D-6177-39F1-81C8-C84922FA3977}"/>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9D8B808-018C-3D50-6DB2-0C1E07EB41B3}"/>
              </a:ext>
            </a:extLst>
          </p:cNvPr>
          <p:cNvSpPr>
            <a:spLocks noGrp="1"/>
          </p:cNvSpPr>
          <p:nvPr>
            <p:ph type="title"/>
          </p:nvPr>
        </p:nvSpPr>
        <p:spPr>
          <a:xfrm>
            <a:off x="488949" y="346075"/>
            <a:ext cx="11223625" cy="469900"/>
          </a:xfrm>
        </p:spPr>
        <p:txBody>
          <a:bodyPr vert="horz"/>
          <a:lstStyle/>
          <a:p>
            <a:r>
              <a:rPr lang="en-US" dirty="0"/>
              <a:t>Recent judicial developments involving IRS </a:t>
            </a:r>
            <a:r>
              <a:rPr lang="en-US" dirty="0" err="1"/>
              <a:t>TE</a:t>
            </a:r>
            <a:r>
              <a:rPr lang="en-US" dirty="0"/>
              <a:t>/GE (cont.)</a:t>
            </a:r>
          </a:p>
        </p:txBody>
      </p:sp>
      <p:sp>
        <p:nvSpPr>
          <p:cNvPr id="3" name="Content Placeholder 2">
            <a:extLst>
              <a:ext uri="{FF2B5EF4-FFF2-40B4-BE49-F238E27FC236}">
                <a16:creationId xmlns:a16="http://schemas.microsoft.com/office/drawing/2014/main" id="{A3DADBAD-C0E0-6FFC-F2BC-DABEDFD18ED8}"/>
              </a:ext>
            </a:extLst>
          </p:cNvPr>
          <p:cNvSpPr>
            <a:spLocks noGrp="1"/>
          </p:cNvSpPr>
          <p:nvPr>
            <p:ph type="body" sz="quarter" idx="4294967295"/>
          </p:nvPr>
        </p:nvSpPr>
        <p:spPr>
          <a:xfrm>
            <a:off x="479425" y="1424025"/>
            <a:ext cx="11233150" cy="4668799"/>
          </a:xfrm>
        </p:spPr>
        <p:txBody>
          <a:bodyPr/>
          <a:lstStyle/>
          <a:p>
            <a:pPr marL="0" indent="0">
              <a:spcBef>
                <a:spcPts val="0"/>
              </a:spcBef>
              <a:spcAft>
                <a:spcPts val="600"/>
              </a:spcAft>
              <a:buNone/>
            </a:pPr>
            <a:r>
              <a:rPr lang="en-US" sz="1800" i="1" dirty="0"/>
              <a:t>Memorial Hermann Accountable Care Org. v. Commissioner </a:t>
            </a:r>
            <a:r>
              <a:rPr lang="en-US" sz="1800" dirty="0"/>
              <a:t>(5th Cir., 10/28/2024) (No. 23-60608) (cont.):</a:t>
            </a:r>
          </a:p>
          <a:p>
            <a:pPr marL="365760" indent="-365760">
              <a:spcBef>
                <a:spcPts val="0"/>
              </a:spcBef>
              <a:spcAft>
                <a:spcPts val="600"/>
              </a:spcAft>
            </a:pPr>
            <a:r>
              <a:rPr lang="en-US" sz="1800" dirty="0"/>
              <a:t>The 5th Circuit:</a:t>
            </a:r>
          </a:p>
          <a:p>
            <a:pPr marL="731520" indent="-365760">
              <a:spcBef>
                <a:spcPts val="0"/>
              </a:spcBef>
              <a:spcAft>
                <a:spcPts val="600"/>
              </a:spcAft>
            </a:pPr>
            <a:r>
              <a:rPr lang="en-US" sz="1800" dirty="0"/>
              <a:t>On October 28, 2024, affirmed the Tax Court’s decision (i.e., held in favor of the IRS)</a:t>
            </a:r>
          </a:p>
          <a:p>
            <a:pPr marL="731520" indent="-365760">
              <a:spcBef>
                <a:spcPts val="0"/>
              </a:spcBef>
              <a:spcAft>
                <a:spcPts val="600"/>
              </a:spcAft>
            </a:pPr>
            <a:r>
              <a:rPr lang="en-US" sz="1800" dirty="0"/>
              <a:t>Cited </a:t>
            </a:r>
            <a:r>
              <a:rPr lang="en-US" sz="1800" i="1" dirty="0"/>
              <a:t>Loper Bright </a:t>
            </a:r>
            <a:r>
              <a:rPr lang="en-US" sz="1800" dirty="0"/>
              <a:t>and refused to give deference to the IRC Section 501(c)(4) regulations, which require that a 501(c)(4) organization be primarily engaged in promoting social welfare, but do not prohibit the organization from furthering a substantial non-exempt purpose</a:t>
            </a:r>
          </a:p>
          <a:p>
            <a:pPr marL="731520" indent="-365760">
              <a:spcBef>
                <a:spcPts val="0"/>
              </a:spcBef>
              <a:spcAft>
                <a:spcPts val="600"/>
              </a:spcAft>
            </a:pPr>
            <a:r>
              <a:rPr lang="en-US" sz="1800" dirty="0"/>
              <a:t>Agreed with the Tax Court’s application of the substantial nonexempt purpose test set forth in </a:t>
            </a:r>
            <a:r>
              <a:rPr lang="en-US" sz="1800" i="1" dirty="0"/>
              <a:t>Better</a:t>
            </a:r>
            <a:r>
              <a:rPr lang="en-US" sz="1800" dirty="0"/>
              <a:t> </a:t>
            </a:r>
            <a:r>
              <a:rPr lang="en-US" sz="1800" i="1" dirty="0"/>
              <a:t>Business Bureau of Washington D.C. v. United States</a:t>
            </a:r>
            <a:r>
              <a:rPr lang="en-US" sz="1800" dirty="0"/>
              <a:t> (326 US 279, 283 (1945)), even though the Supreme Court applied that test to determine tax-exempt qualification under IRC Section 501(c)(3), not 501(c)(4)</a:t>
            </a:r>
          </a:p>
          <a:p>
            <a:pPr marL="731520" indent="-365760">
              <a:spcBef>
                <a:spcPts val="0"/>
              </a:spcBef>
              <a:spcAft>
                <a:spcPts val="600"/>
              </a:spcAft>
            </a:pPr>
            <a:r>
              <a:rPr lang="en-US" sz="1800" dirty="0"/>
              <a:t>Determined that accountable care organization (ACO) generated too much private benefit and too little public benefit </a:t>
            </a:r>
          </a:p>
          <a:p>
            <a:pPr marL="731520" indent="-365760">
              <a:spcBef>
                <a:spcPts val="0"/>
              </a:spcBef>
              <a:spcAft>
                <a:spcPts val="600"/>
              </a:spcAft>
            </a:pPr>
            <a:r>
              <a:rPr lang="en-US" sz="1800" dirty="0"/>
              <a:t>Stated that if </a:t>
            </a:r>
            <a:r>
              <a:rPr lang="en-US" sz="1800" dirty="0" err="1"/>
              <a:t>MHACO’s</a:t>
            </a:r>
            <a:r>
              <a:rPr lang="en-US" sz="1800" dirty="0"/>
              <a:t> operations generated health care cost savings, then that revenue would flow to insurance companies, private providers and payers, rather than to the broader Houston community</a:t>
            </a:r>
          </a:p>
        </p:txBody>
      </p:sp>
    </p:spTree>
    <p:extLst>
      <p:ext uri="{BB962C8B-B14F-4D97-AF65-F5344CB8AC3E}">
        <p14:creationId xmlns:p14="http://schemas.microsoft.com/office/powerpoint/2010/main" val="3084294668"/>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8C853D1-AF96-A067-C528-5AC40ACC4928}"/>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06A047E-7232-800F-DB77-49943F1D1263}"/>
              </a:ext>
            </a:extLst>
          </p:cNvPr>
          <p:cNvGraphicFramePr>
            <a:graphicFrameLocks noChangeAspect="1"/>
          </p:cNvGraphicFramePr>
          <p:nvPr>
            <p:custDataLst>
              <p:tags r:id="rId2"/>
            </p:custDataLst>
            <p:extLst>
              <p:ext uri="{D42A27DB-BD31-4B8C-83A1-F6EECF244321}">
                <p14:modId xmlns:p14="http://schemas.microsoft.com/office/powerpoint/2010/main" val="291361441"/>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B06A047E-7232-800F-DB77-49943F1D1263}"/>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BBC9C07-3B32-3CB2-9E5A-71776961D1DE}"/>
              </a:ext>
            </a:extLst>
          </p:cNvPr>
          <p:cNvSpPr>
            <a:spLocks noGrp="1"/>
          </p:cNvSpPr>
          <p:nvPr>
            <p:ph type="title"/>
          </p:nvPr>
        </p:nvSpPr>
        <p:spPr>
          <a:xfrm>
            <a:off x="488949" y="346075"/>
            <a:ext cx="11223625" cy="469900"/>
          </a:xfrm>
        </p:spPr>
        <p:txBody>
          <a:bodyPr vert="horz"/>
          <a:lstStyle/>
          <a:p>
            <a:r>
              <a:rPr lang="en-IN" dirty="0"/>
              <a:t>Recent judicial developments involving IRS TE/GE (cont.)</a:t>
            </a:r>
            <a:endParaRPr lang="en-US" dirty="0"/>
          </a:p>
        </p:txBody>
      </p:sp>
      <p:sp>
        <p:nvSpPr>
          <p:cNvPr id="3" name="Content Placeholder 2">
            <a:extLst>
              <a:ext uri="{FF2B5EF4-FFF2-40B4-BE49-F238E27FC236}">
                <a16:creationId xmlns:a16="http://schemas.microsoft.com/office/drawing/2014/main" id="{D6CF729F-A5E7-4E3B-3D9A-735356447627}"/>
              </a:ext>
            </a:extLst>
          </p:cNvPr>
          <p:cNvSpPr>
            <a:spLocks noGrp="1"/>
          </p:cNvSpPr>
          <p:nvPr>
            <p:ph type="body" sz="quarter" idx="4294967295"/>
          </p:nvPr>
        </p:nvSpPr>
        <p:spPr>
          <a:xfrm>
            <a:off x="479425" y="1424025"/>
            <a:ext cx="11233150" cy="4668799"/>
          </a:xfrm>
        </p:spPr>
        <p:txBody>
          <a:bodyPr/>
          <a:lstStyle/>
          <a:p>
            <a:pPr marL="0" indent="0">
              <a:spcBef>
                <a:spcPts val="0"/>
              </a:spcBef>
              <a:spcAft>
                <a:spcPts val="600"/>
              </a:spcAft>
              <a:buNone/>
            </a:pPr>
            <a:r>
              <a:rPr lang="en-IN" sz="1800" i="1" dirty="0"/>
              <a:t>Mayo Clinic v. United States</a:t>
            </a:r>
            <a:r>
              <a:rPr lang="en-IN" sz="1800" dirty="0"/>
              <a:t> (8th Cir., case No. 0:16-cv-03113-JNE-KMM):</a:t>
            </a:r>
          </a:p>
          <a:p>
            <a:pPr marL="365760" indent="-365760">
              <a:spcBef>
                <a:spcPts val="0"/>
              </a:spcBef>
              <a:spcAft>
                <a:spcPts val="600"/>
              </a:spcAft>
            </a:pPr>
            <a:r>
              <a:rPr lang="en-IN" sz="1800" dirty="0"/>
              <a:t>The US District Court (MN) held that Mayo Clinic is a qualified educational organization, pursuant to IRC Section 170(b)(1)(A)(ii), and therefore qualifies for an unrelated business taxable income (UBTI) exception under IRC Section 514(c)(9) for income from certain debt-financed real property.</a:t>
            </a:r>
          </a:p>
          <a:p>
            <a:pPr marL="365760" indent="-365760">
              <a:spcBef>
                <a:spcPts val="0"/>
              </a:spcBef>
              <a:spcAft>
                <a:spcPts val="600"/>
              </a:spcAft>
            </a:pPr>
            <a:r>
              <a:rPr lang="en-IN" sz="1800" dirty="0"/>
              <a:t>The District Court determined Mayo Clinic’s primary purpose is educational and that its patient care services and research activities serve this educational purpose. It also determined that Treasury regulations defining educational organizations are overbroad.</a:t>
            </a:r>
          </a:p>
          <a:p>
            <a:pPr marL="365760" indent="-365760">
              <a:spcBef>
                <a:spcPts val="0"/>
              </a:spcBef>
              <a:spcAft>
                <a:spcPts val="600"/>
              </a:spcAft>
            </a:pPr>
            <a:r>
              <a:rPr lang="en-IN" sz="1800" dirty="0"/>
              <a:t>On appeal, the 8th Circuit invalidated the Treas. Reg. 1.170A-9(c)(1) requirement that an educational organization’s primary function must be to provide formal instruction, but upheld its requirement that the primary purpose of the organization must be educational:</a:t>
            </a:r>
          </a:p>
          <a:p>
            <a:pPr marL="731520" indent="-365760">
              <a:spcBef>
                <a:spcPts val="0"/>
              </a:spcBef>
              <a:spcAft>
                <a:spcPts val="600"/>
              </a:spcAft>
            </a:pPr>
            <a:r>
              <a:rPr lang="en-IN" sz="1800" dirty="0"/>
              <a:t>The 8th Circuit remanded the case to the MN District Court to determine whether Mayo Clinic met this primary purpose requirement. </a:t>
            </a:r>
          </a:p>
          <a:p>
            <a:pPr marL="365760" indent="-365760">
              <a:spcBef>
                <a:spcPts val="0"/>
              </a:spcBef>
              <a:spcAft>
                <a:spcPts val="600"/>
              </a:spcAft>
            </a:pPr>
            <a:r>
              <a:rPr lang="en-IN" sz="1800" dirty="0"/>
              <a:t>In IRB 2021-47, the IRS refused to acquiesce in the 8th Circuit Mayo Clinic ruling’s partial invalidation of the “educational organization” definition in Treas. Reg. 1.170A-9(c)(1):</a:t>
            </a:r>
          </a:p>
          <a:p>
            <a:pPr marL="731520" indent="-365760">
              <a:spcBef>
                <a:spcPts val="0"/>
              </a:spcBef>
              <a:spcAft>
                <a:spcPts val="600"/>
              </a:spcAft>
            </a:pPr>
            <a:r>
              <a:rPr lang="en-IN" sz="1800" dirty="0"/>
              <a:t>IRS is only required to follow 8th Circuit’s ruling in the 8th Circuit, not in other jurisdictions.</a:t>
            </a:r>
          </a:p>
        </p:txBody>
      </p:sp>
    </p:spTree>
    <p:extLst>
      <p:ext uri="{BB962C8B-B14F-4D97-AF65-F5344CB8AC3E}">
        <p14:creationId xmlns:p14="http://schemas.microsoft.com/office/powerpoint/2010/main" val="1911596616"/>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0B51C10-2707-F910-BB4A-A07314647EE8}"/>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BDC54C4-FEBA-60F7-649A-ECA66DE8DB85}"/>
              </a:ext>
            </a:extLst>
          </p:cNvPr>
          <p:cNvGraphicFramePr>
            <a:graphicFrameLocks noChangeAspect="1"/>
          </p:cNvGraphicFramePr>
          <p:nvPr>
            <p:custDataLst>
              <p:tags r:id="rId2"/>
            </p:custDataLst>
            <p:extLst>
              <p:ext uri="{D42A27DB-BD31-4B8C-83A1-F6EECF244321}">
                <p14:modId xmlns:p14="http://schemas.microsoft.com/office/powerpoint/2010/main" val="1388053279"/>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4BDC54C4-FEBA-60F7-649A-ECA66DE8DB85}"/>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160AED1-826F-EE4C-37D9-27CECFC8DD7E}"/>
              </a:ext>
            </a:extLst>
          </p:cNvPr>
          <p:cNvSpPr>
            <a:spLocks noGrp="1"/>
          </p:cNvSpPr>
          <p:nvPr>
            <p:ph type="title"/>
          </p:nvPr>
        </p:nvSpPr>
        <p:spPr>
          <a:xfrm>
            <a:off x="488949" y="346075"/>
            <a:ext cx="11223625" cy="469900"/>
          </a:xfrm>
        </p:spPr>
        <p:txBody>
          <a:bodyPr vert="horz"/>
          <a:lstStyle/>
          <a:p>
            <a:r>
              <a:rPr lang="en-IN" dirty="0"/>
              <a:t>Recent judicial developments involving IRS TE/GE (cont.)</a:t>
            </a:r>
            <a:endParaRPr lang="en-US" dirty="0"/>
          </a:p>
        </p:txBody>
      </p:sp>
      <p:sp>
        <p:nvSpPr>
          <p:cNvPr id="3" name="Content Placeholder 2">
            <a:extLst>
              <a:ext uri="{FF2B5EF4-FFF2-40B4-BE49-F238E27FC236}">
                <a16:creationId xmlns:a16="http://schemas.microsoft.com/office/drawing/2014/main" id="{A1BB7A53-105A-D7DF-2138-A3B8203C8735}"/>
              </a:ext>
            </a:extLst>
          </p:cNvPr>
          <p:cNvSpPr>
            <a:spLocks noGrp="1"/>
          </p:cNvSpPr>
          <p:nvPr>
            <p:ph type="body" sz="quarter" idx="4294967295"/>
          </p:nvPr>
        </p:nvSpPr>
        <p:spPr>
          <a:xfrm>
            <a:off x="479425" y="1424025"/>
            <a:ext cx="11233150" cy="4668799"/>
          </a:xfrm>
        </p:spPr>
        <p:txBody>
          <a:bodyPr/>
          <a:lstStyle/>
          <a:p>
            <a:pPr marL="0" indent="0">
              <a:spcBef>
                <a:spcPts val="0"/>
              </a:spcBef>
              <a:spcAft>
                <a:spcPts val="600"/>
              </a:spcAft>
              <a:buNone/>
            </a:pPr>
            <a:r>
              <a:rPr lang="en-IN" sz="1800" i="1" dirty="0"/>
              <a:t>Mayo Clinic v. United States </a:t>
            </a:r>
            <a:r>
              <a:rPr lang="en-IN" sz="1800" dirty="0"/>
              <a:t>(8th Cir., case No. 0:16-cv-03113-JNE-KMM) (cont.):</a:t>
            </a:r>
          </a:p>
          <a:p>
            <a:pPr marL="365760" indent="-365760">
              <a:spcBef>
                <a:spcPts val="0"/>
              </a:spcBef>
              <a:spcAft>
                <a:spcPts val="600"/>
              </a:spcAft>
            </a:pPr>
            <a:r>
              <a:rPr lang="en-IN" sz="1800" dirty="0"/>
              <a:t>On remand, the MN District Court determined that Mayo Clinic’s primary purpose is educational.</a:t>
            </a:r>
          </a:p>
          <a:p>
            <a:pPr marL="365760" indent="-365760">
              <a:spcBef>
                <a:spcPts val="0"/>
              </a:spcBef>
              <a:spcAft>
                <a:spcPts val="600"/>
              </a:spcAft>
            </a:pPr>
            <a:r>
              <a:rPr lang="en-IN" sz="1800" dirty="0"/>
              <a:t>The United States appealed the MN District Court ruling to the 8th Circuit on the theory that the District Court made a legal error, that patient care is a “substantial non-educational” purpose, and thus Mayo clinic is not an educational organization: </a:t>
            </a:r>
          </a:p>
          <a:p>
            <a:pPr marL="731520" indent="-365760">
              <a:spcBef>
                <a:spcPts val="0"/>
              </a:spcBef>
              <a:spcAft>
                <a:spcPts val="600"/>
              </a:spcAft>
            </a:pPr>
            <a:r>
              <a:rPr lang="en-IN" sz="1800" dirty="0"/>
              <a:t>The United States filed its opening brief on September 1, 2023.</a:t>
            </a:r>
          </a:p>
          <a:p>
            <a:pPr marL="731520" indent="-365760">
              <a:spcBef>
                <a:spcPts val="0"/>
              </a:spcBef>
              <a:spcAft>
                <a:spcPts val="600"/>
              </a:spcAft>
            </a:pPr>
            <a:r>
              <a:rPr lang="en-IN" sz="1800" dirty="0"/>
              <a:t>Mayo Clinic filed its response brief in early November 2023. </a:t>
            </a:r>
          </a:p>
          <a:p>
            <a:pPr marL="365760" indent="-365760">
              <a:spcBef>
                <a:spcPts val="0"/>
              </a:spcBef>
              <a:spcAft>
                <a:spcPts val="600"/>
              </a:spcAft>
            </a:pPr>
            <a:r>
              <a:rPr lang="en-IN" sz="1800" dirty="0"/>
              <a:t>The 8th Circuit heard oral arguments on October 24, 2024 (notably after </a:t>
            </a:r>
            <a:r>
              <a:rPr lang="en-IN" sz="1800" i="1" dirty="0"/>
              <a:t>Loper Bright </a:t>
            </a:r>
            <a:r>
              <a:rPr lang="en-IN" sz="1800" dirty="0"/>
              <a:t>decision):</a:t>
            </a:r>
          </a:p>
          <a:p>
            <a:pPr marL="731520" indent="-365760">
              <a:spcBef>
                <a:spcPts val="0"/>
              </a:spcBef>
              <a:spcAft>
                <a:spcPts val="600"/>
              </a:spcAft>
            </a:pPr>
            <a:r>
              <a:rPr lang="en-IN" sz="1800" dirty="0"/>
              <a:t>The IRS asserted that Mayo Clinic has a substantial non-educational purpose (e.g., providing health care, conducting research), which makes it ineligible for the UBTI exception, citing </a:t>
            </a:r>
            <a:r>
              <a:rPr lang="en-IN" sz="1800" i="1" dirty="0"/>
              <a:t>Better Business Bureau</a:t>
            </a:r>
            <a:r>
              <a:rPr lang="en-IN" sz="1800" dirty="0"/>
              <a:t>.</a:t>
            </a:r>
          </a:p>
          <a:p>
            <a:pPr marL="731520" indent="-365760">
              <a:spcBef>
                <a:spcPts val="0"/>
              </a:spcBef>
              <a:spcAft>
                <a:spcPts val="600"/>
              </a:spcAft>
            </a:pPr>
            <a:r>
              <a:rPr lang="en-IN" sz="1800" dirty="0"/>
              <a:t>Mayo Clinic cited the District Court’s conclusion that Mayo Clinic was organized and operated exclusively for educational purposes.</a:t>
            </a:r>
          </a:p>
        </p:txBody>
      </p:sp>
    </p:spTree>
    <p:extLst>
      <p:ext uri="{BB962C8B-B14F-4D97-AF65-F5344CB8AC3E}">
        <p14:creationId xmlns:p14="http://schemas.microsoft.com/office/powerpoint/2010/main" val="1875185339"/>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DED5103-3828-BD7E-4ABB-65BA7EEE65EE}"/>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FF1B0F7-26FC-E10F-EC41-49CF7559C10A}"/>
              </a:ext>
            </a:extLst>
          </p:cNvPr>
          <p:cNvGraphicFramePr>
            <a:graphicFrameLocks noChangeAspect="1"/>
          </p:cNvGraphicFramePr>
          <p:nvPr>
            <p:custDataLst>
              <p:tags r:id="rId2"/>
            </p:custDataLst>
            <p:extLst>
              <p:ext uri="{D42A27DB-BD31-4B8C-83A1-F6EECF244321}">
                <p14:modId xmlns:p14="http://schemas.microsoft.com/office/powerpoint/2010/main" val="2443840975"/>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7FF1B0F7-26FC-E10F-EC41-49CF7559C10A}"/>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C8FE8A-92D1-242B-2A43-ED8DAB687A1A}"/>
              </a:ext>
            </a:extLst>
          </p:cNvPr>
          <p:cNvSpPr>
            <a:spLocks noGrp="1"/>
          </p:cNvSpPr>
          <p:nvPr>
            <p:ph type="title"/>
          </p:nvPr>
        </p:nvSpPr>
        <p:spPr>
          <a:xfrm>
            <a:off x="488949" y="346075"/>
            <a:ext cx="11223625" cy="469900"/>
          </a:xfrm>
        </p:spPr>
        <p:txBody>
          <a:bodyPr vert="horz"/>
          <a:lstStyle/>
          <a:p>
            <a:r>
              <a:rPr lang="en-IN" dirty="0"/>
              <a:t>Recent EY EO tax alerts on regulatory developments </a:t>
            </a:r>
            <a:endParaRPr lang="en-US" dirty="0"/>
          </a:p>
        </p:txBody>
      </p:sp>
      <p:sp>
        <p:nvSpPr>
          <p:cNvPr id="4" name="Content Placeholder 2">
            <a:extLst>
              <a:ext uri="{FF2B5EF4-FFF2-40B4-BE49-F238E27FC236}">
                <a16:creationId xmlns:a16="http://schemas.microsoft.com/office/drawing/2014/main" id="{EBE7CB78-3B4B-8861-5315-96022C1F16FE}"/>
              </a:ext>
            </a:extLst>
          </p:cNvPr>
          <p:cNvSpPr txBox="1">
            <a:spLocks/>
          </p:cNvSpPr>
          <p:nvPr/>
        </p:nvSpPr>
        <p:spPr>
          <a:xfrm>
            <a:off x="479424" y="1424026"/>
            <a:ext cx="11223625" cy="4014750"/>
          </a:xfrm>
          <a:prstGeom prst="rect">
            <a:avLst/>
          </a:prstGeom>
        </p:spPr>
        <p:txBody>
          <a:bodyPr numCol="2" spcCol="182880" anchor="t">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365760" indent="-365760">
              <a:spcBef>
                <a:spcPts val="0"/>
              </a:spcBef>
              <a:spcAft>
                <a:spcPts val="600"/>
              </a:spcAft>
            </a:pPr>
            <a:r>
              <a:rPr lang="en-US" sz="1800" dirty="0"/>
              <a:t>FY2025 priorities for IRS Tax Exempt and Government Entities division provided in annual Priority Guidance Plan </a:t>
            </a:r>
            <a:r>
              <a:rPr lang="en-US" sz="1800" dirty="0">
                <a:solidFill>
                  <a:srgbClr val="FFE600"/>
                </a:solidFill>
                <a:hlinkClick r:id="rId7">
                  <a:extLst>
                    <a:ext uri="{A12FA001-AC4F-418D-AE19-62706E023703}">
                      <ahyp:hlinkClr xmlns:ahyp="http://schemas.microsoft.com/office/drawing/2018/hyperlinkcolor" val="tx"/>
                    </a:ext>
                  </a:extLst>
                </a:hlinkClick>
              </a:rPr>
              <a:t>(available here)</a:t>
            </a:r>
            <a:endParaRPr lang="en-US" sz="1800" dirty="0">
              <a:solidFill>
                <a:srgbClr val="FFE600"/>
              </a:solidFill>
            </a:endParaRPr>
          </a:p>
          <a:p>
            <a:pPr marL="365760" indent="-365760">
              <a:spcBef>
                <a:spcPts val="0"/>
              </a:spcBef>
              <a:spcAft>
                <a:spcPts val="600"/>
              </a:spcAft>
            </a:pPr>
            <a:r>
              <a:rPr lang="en-US" sz="1800" dirty="0"/>
              <a:t>Annual updates to exempt organization revenue procedures limit Form 1023-EZ filing eligibility, clarify application of IRC Section 4958 excise taxes to former IRC 501(c)(3) entities and increase private letter ruling request fee </a:t>
            </a:r>
            <a:r>
              <a:rPr lang="en-US" sz="1800" dirty="0">
                <a:solidFill>
                  <a:srgbClr val="FFE600"/>
                </a:solidFill>
              </a:rPr>
              <a:t>(</a:t>
            </a:r>
            <a:r>
              <a:rPr lang="en-US" sz="1800" dirty="0">
                <a:solidFill>
                  <a:srgbClr val="FFE600"/>
                </a:solidFill>
                <a:hlinkClick r:id="rId8">
                  <a:extLst>
                    <a:ext uri="{A12FA001-AC4F-418D-AE19-62706E023703}">
                      <ahyp:hlinkClr xmlns:ahyp="http://schemas.microsoft.com/office/drawing/2018/hyperlinkcolor" val="tx"/>
                    </a:ext>
                  </a:extLst>
                </a:hlinkClick>
              </a:rPr>
              <a:t>available here</a:t>
            </a:r>
            <a:r>
              <a:rPr lang="en-US" sz="1800" dirty="0">
                <a:solidFill>
                  <a:srgbClr val="FFE600"/>
                </a:solidFill>
              </a:rPr>
              <a:t>)</a:t>
            </a:r>
          </a:p>
          <a:p>
            <a:pPr marL="365760" indent="-365760">
              <a:spcBef>
                <a:spcPts val="0"/>
              </a:spcBef>
              <a:spcAft>
                <a:spcPts val="600"/>
              </a:spcAft>
            </a:pPr>
            <a:r>
              <a:rPr lang="en-US" sz="1800" dirty="0"/>
              <a:t>Corporate alternative minimum tax (CAMT) technical corrections address adjusted financial statement income (AFSI) adjustments for tax-exempt entities using the applicable corporation safe harbor </a:t>
            </a:r>
            <a:r>
              <a:rPr lang="en-US" sz="1800" dirty="0">
                <a:solidFill>
                  <a:srgbClr val="FFE600"/>
                </a:solidFill>
              </a:rPr>
              <a:t>(</a:t>
            </a:r>
            <a:r>
              <a:rPr lang="en-US" sz="1800" u="sng" dirty="0">
                <a:solidFill>
                  <a:srgbClr val="FFE600"/>
                </a:solidFill>
              </a:rPr>
              <a:t>a</a:t>
            </a:r>
            <a:r>
              <a:rPr lang="en-US" sz="1800" dirty="0">
                <a:solidFill>
                  <a:srgbClr val="FFE600"/>
                </a:solidFill>
                <a:hlinkClick r:id="rId9">
                  <a:extLst>
                    <a:ext uri="{A12FA001-AC4F-418D-AE19-62706E023703}">
                      <ahyp:hlinkClr xmlns:ahyp="http://schemas.microsoft.com/office/drawing/2018/hyperlinkcolor" val="tx"/>
                    </a:ext>
                  </a:extLst>
                </a:hlinkClick>
              </a:rPr>
              <a:t>vailable here</a:t>
            </a:r>
            <a:r>
              <a:rPr lang="en-US" sz="1800" dirty="0">
                <a:solidFill>
                  <a:srgbClr val="FFE600"/>
                </a:solidFill>
              </a:rPr>
              <a:t>)</a:t>
            </a:r>
          </a:p>
          <a:p>
            <a:pPr marL="365760" indent="-365760">
              <a:spcBef>
                <a:spcPts val="0"/>
              </a:spcBef>
              <a:spcAft>
                <a:spcPts val="600"/>
              </a:spcAft>
            </a:pPr>
            <a:r>
              <a:rPr lang="en-US" sz="1800" dirty="0"/>
              <a:t>Tax Court allows organization to withdraw petition for declaratory relief on application for exempt status </a:t>
            </a:r>
            <a:r>
              <a:rPr lang="en-US" sz="1800" dirty="0">
                <a:solidFill>
                  <a:srgbClr val="FFE600"/>
                </a:solidFill>
              </a:rPr>
              <a:t>(</a:t>
            </a:r>
            <a:r>
              <a:rPr lang="en-US" sz="1800" u="sng" dirty="0">
                <a:solidFill>
                  <a:srgbClr val="FFE600"/>
                </a:solidFill>
              </a:rPr>
              <a:t>a</a:t>
            </a:r>
            <a:r>
              <a:rPr lang="en-US" sz="1800" dirty="0">
                <a:solidFill>
                  <a:srgbClr val="FFE600"/>
                </a:solidFill>
                <a:hlinkClick r:id="rId10">
                  <a:extLst>
                    <a:ext uri="{A12FA001-AC4F-418D-AE19-62706E023703}">
                      <ahyp:hlinkClr xmlns:ahyp="http://schemas.microsoft.com/office/drawing/2018/hyperlinkcolor" val="tx"/>
                    </a:ext>
                  </a:extLst>
                </a:hlinkClick>
              </a:rPr>
              <a:t>vailable here</a:t>
            </a:r>
            <a:r>
              <a:rPr lang="en-US" sz="1800" dirty="0">
                <a:solidFill>
                  <a:srgbClr val="FFE600"/>
                </a:solidFill>
              </a:rPr>
              <a:t>)</a:t>
            </a:r>
          </a:p>
          <a:p>
            <a:pPr marL="365760" indent="-365760">
              <a:spcBef>
                <a:spcPts val="0"/>
              </a:spcBef>
              <a:spcAft>
                <a:spcPts val="600"/>
              </a:spcAft>
            </a:pPr>
            <a:r>
              <a:rPr lang="en-US" sz="1800" dirty="0"/>
              <a:t>Letter from Senators calls on IRS to increase oversight of nonprofit hospitals, suggests changes </a:t>
            </a:r>
            <a:r>
              <a:rPr lang="en-US" sz="1800" dirty="0">
                <a:solidFill>
                  <a:srgbClr val="FFE600"/>
                </a:solidFill>
              </a:rPr>
              <a:t>(</a:t>
            </a:r>
            <a:r>
              <a:rPr lang="en-US" sz="1800" u="sng" dirty="0">
                <a:solidFill>
                  <a:srgbClr val="FFE600"/>
                </a:solidFill>
              </a:rPr>
              <a:t>a</a:t>
            </a:r>
            <a:r>
              <a:rPr lang="en-US" sz="1800" dirty="0">
                <a:solidFill>
                  <a:srgbClr val="FFE600"/>
                </a:solidFill>
                <a:hlinkClick r:id="rId11">
                  <a:extLst>
                    <a:ext uri="{A12FA001-AC4F-418D-AE19-62706E023703}">
                      <ahyp:hlinkClr xmlns:ahyp="http://schemas.microsoft.com/office/drawing/2018/hyperlinkcolor" val="tx"/>
                    </a:ext>
                  </a:extLst>
                </a:hlinkClick>
              </a:rPr>
              <a:t>vailable here</a:t>
            </a:r>
            <a:r>
              <a:rPr lang="en-US" sz="1800" dirty="0">
                <a:solidFill>
                  <a:srgbClr val="FFE600"/>
                </a:solidFill>
              </a:rPr>
              <a:t>)</a:t>
            </a:r>
          </a:p>
          <a:p>
            <a:pPr marL="365760" indent="-365760">
              <a:spcBef>
                <a:spcPts val="0"/>
              </a:spcBef>
              <a:spcAft>
                <a:spcPts val="600"/>
              </a:spcAft>
            </a:pPr>
            <a:r>
              <a:rPr lang="en-US" sz="1800" dirty="0"/>
              <a:t>IRS provides automatic six-month extension and electronic filing relief for making elective payment elections for IRC Section 6417 energy credits on Form 990-T </a:t>
            </a:r>
            <a:r>
              <a:rPr lang="en-US" sz="1800" dirty="0">
                <a:solidFill>
                  <a:srgbClr val="FFE600"/>
                </a:solidFill>
              </a:rPr>
              <a:t>(</a:t>
            </a:r>
            <a:r>
              <a:rPr lang="en-US" sz="1800" u="sng" dirty="0">
                <a:solidFill>
                  <a:srgbClr val="FFE600"/>
                </a:solidFill>
              </a:rPr>
              <a:t>a</a:t>
            </a:r>
            <a:r>
              <a:rPr lang="en-US" sz="1800" dirty="0">
                <a:solidFill>
                  <a:srgbClr val="FFE600"/>
                </a:solidFill>
                <a:hlinkClick r:id="rId12">
                  <a:extLst>
                    <a:ext uri="{A12FA001-AC4F-418D-AE19-62706E023703}">
                      <ahyp:hlinkClr xmlns:ahyp="http://schemas.microsoft.com/office/drawing/2018/hyperlinkcolor" val="tx"/>
                    </a:ext>
                  </a:extLst>
                </a:hlinkClick>
              </a:rPr>
              <a:t>vailable </a:t>
            </a:r>
            <a:r>
              <a:rPr lang="en-US" sz="1800" u="sng" dirty="0">
                <a:solidFill>
                  <a:srgbClr val="FFE600"/>
                </a:solidFill>
              </a:rPr>
              <a:t>h</a:t>
            </a:r>
            <a:r>
              <a:rPr lang="en-US" sz="1800" dirty="0">
                <a:solidFill>
                  <a:srgbClr val="FFE600"/>
                </a:solidFill>
                <a:hlinkClick r:id="rId13">
                  <a:extLst>
                    <a:ext uri="{A12FA001-AC4F-418D-AE19-62706E023703}">
                      <ahyp:hlinkClr xmlns:ahyp="http://schemas.microsoft.com/office/drawing/2018/hyperlinkcolor" val="tx"/>
                    </a:ext>
                  </a:extLst>
                </a:hlinkClick>
              </a:rPr>
              <a:t>ere</a:t>
            </a:r>
            <a:r>
              <a:rPr lang="en-US" sz="1800" dirty="0">
                <a:solidFill>
                  <a:srgbClr val="FFE600"/>
                </a:solidFill>
              </a:rPr>
              <a:t>)</a:t>
            </a:r>
          </a:p>
          <a:p>
            <a:pPr marL="365760" indent="-365760">
              <a:spcBef>
                <a:spcPts val="0"/>
              </a:spcBef>
              <a:spcAft>
                <a:spcPts val="600"/>
              </a:spcAft>
            </a:pPr>
            <a:r>
              <a:rPr lang="en-US" sz="1800" dirty="0"/>
              <a:t>Grant from joint venture affiliate may be treated as unusual and won’t affect organization’s status as publicly supported </a:t>
            </a:r>
            <a:r>
              <a:rPr lang="en-US" sz="1800" dirty="0">
                <a:solidFill>
                  <a:srgbClr val="FFE600"/>
                </a:solidFill>
              </a:rPr>
              <a:t>(</a:t>
            </a:r>
            <a:r>
              <a:rPr lang="en-US" sz="1800" u="sng" dirty="0">
                <a:solidFill>
                  <a:srgbClr val="FFE600"/>
                </a:solidFill>
              </a:rPr>
              <a:t>a</a:t>
            </a:r>
            <a:r>
              <a:rPr lang="en-US" sz="1800" dirty="0">
                <a:solidFill>
                  <a:srgbClr val="FFE600"/>
                </a:solidFill>
                <a:hlinkClick r:id="rId14">
                  <a:extLst>
                    <a:ext uri="{A12FA001-AC4F-418D-AE19-62706E023703}">
                      <ahyp:hlinkClr xmlns:ahyp="http://schemas.microsoft.com/office/drawing/2018/hyperlinkcolor" val="tx"/>
                    </a:ext>
                  </a:extLst>
                </a:hlinkClick>
              </a:rPr>
              <a:t>vailable here</a:t>
            </a:r>
            <a:r>
              <a:rPr lang="en-US" sz="1800" dirty="0">
                <a:solidFill>
                  <a:srgbClr val="FFE600"/>
                </a:solidFill>
              </a:rPr>
              <a:t>)</a:t>
            </a:r>
          </a:p>
        </p:txBody>
      </p:sp>
    </p:spTree>
    <p:extLst>
      <p:ext uri="{BB962C8B-B14F-4D97-AF65-F5344CB8AC3E}">
        <p14:creationId xmlns:p14="http://schemas.microsoft.com/office/powerpoint/2010/main" val="85715608"/>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BE42C-11BB-B31E-0783-3DC1A3224A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3493EB6-2C12-675B-5FCB-58DA0F33E764}"/>
              </a:ext>
            </a:extLst>
          </p:cNvPr>
          <p:cNvSpPr>
            <a:spLocks noGrp="1"/>
          </p:cNvSpPr>
          <p:nvPr>
            <p:ph type="title"/>
          </p:nvPr>
        </p:nvSpPr>
        <p:spPr>
          <a:xfrm>
            <a:off x="485523" y="345396"/>
            <a:ext cx="11224347" cy="470898"/>
          </a:xfrm>
        </p:spPr>
        <p:txBody>
          <a:bodyPr/>
          <a:lstStyle/>
          <a:p>
            <a:r>
              <a:rPr lang="en-IN" dirty="0"/>
              <a:t>Polling question 7</a:t>
            </a:r>
          </a:p>
        </p:txBody>
      </p:sp>
      <p:sp>
        <p:nvSpPr>
          <p:cNvPr id="6" name="Content Placeholder 7">
            <a:extLst>
              <a:ext uri="{FF2B5EF4-FFF2-40B4-BE49-F238E27FC236}">
                <a16:creationId xmlns:a16="http://schemas.microsoft.com/office/drawing/2014/main" id="{2FEEE89A-0258-C596-066E-2DD6CFE92621}"/>
              </a:ext>
            </a:extLst>
          </p:cNvPr>
          <p:cNvSpPr txBox="1">
            <a:spLocks/>
          </p:cNvSpPr>
          <p:nvPr/>
        </p:nvSpPr>
        <p:spPr>
          <a:xfrm>
            <a:off x="487775" y="2442898"/>
            <a:ext cx="11224800" cy="2142745"/>
          </a:xfrm>
          <a:prstGeom prst="rect">
            <a:avLst/>
          </a:prstGeom>
        </p:spPr>
        <p:txBody>
          <a:bodyPr lIns="0" tIns="0" rIns="0" bIns="0"/>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457200" lvl="1" indent="-457200">
              <a:spcBef>
                <a:spcPts val="0"/>
              </a:spcBef>
              <a:spcAft>
                <a:spcPts val="1200"/>
              </a:spcAft>
              <a:buFont typeface="+mj-lt"/>
              <a:buAutoNum type="alphaLcPeriod"/>
            </a:pPr>
            <a:r>
              <a:rPr lang="en-IN" sz="2000" dirty="0">
                <a:solidFill>
                  <a:schemeClr val="lt1"/>
                </a:solidFill>
              </a:rPr>
              <a:t>True</a:t>
            </a:r>
          </a:p>
          <a:p>
            <a:pPr marL="457200" lvl="1" indent="-457200">
              <a:spcBef>
                <a:spcPts val="0"/>
              </a:spcBef>
              <a:spcAft>
                <a:spcPts val="1200"/>
              </a:spcAft>
              <a:buFont typeface="+mj-lt"/>
              <a:buAutoNum type="alphaLcPeriod"/>
            </a:pPr>
            <a:r>
              <a:rPr lang="en-IN" sz="2000" dirty="0">
                <a:solidFill>
                  <a:schemeClr val="lt1"/>
                </a:solidFill>
              </a:rPr>
              <a:t>False</a:t>
            </a:r>
          </a:p>
        </p:txBody>
      </p:sp>
      <p:sp>
        <p:nvSpPr>
          <p:cNvPr id="7" name="Rectangle 6">
            <a:extLst>
              <a:ext uri="{FF2B5EF4-FFF2-40B4-BE49-F238E27FC236}">
                <a16:creationId xmlns:a16="http://schemas.microsoft.com/office/drawing/2014/main" id="{CCB1D05A-25BD-E0EF-8FB3-65334EE3187E}"/>
              </a:ext>
            </a:extLst>
          </p:cNvPr>
          <p:cNvSpPr>
            <a:spLocks/>
          </p:cNvSpPr>
          <p:nvPr/>
        </p:nvSpPr>
        <p:spPr>
          <a:xfrm>
            <a:off x="485523" y="1424450"/>
            <a:ext cx="11227052" cy="9144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2E2E38"/>
                </a:solidFill>
              </a14:hiddenFill>
            </a:ext>
            <a:ext uri="{91240B29-F687-4F45-9708-019B960494DF}">
              <a14:hiddenLine xmlns:a14="http://schemas.microsoft.com/office/drawing/2010/main" w="12700" cap="flat" cmpd="sng" algn="ctr">
                <a:solidFill>
                  <a:srgbClr val="2E2E38"/>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IN" sz="2400" b="1" i="1" dirty="0"/>
              <a:t>Loper Bright Enterprises v. Raimondo</a:t>
            </a:r>
            <a:r>
              <a:rPr lang="en-IN" sz="2400" b="1" dirty="0"/>
              <a:t> overturned the BP Oil case, which overruled the administrative law concept known as the BP Oil deference. </a:t>
            </a:r>
          </a:p>
        </p:txBody>
      </p:sp>
    </p:spTree>
    <p:extLst>
      <p:ext uri="{BB962C8B-B14F-4D97-AF65-F5344CB8AC3E}">
        <p14:creationId xmlns:p14="http://schemas.microsoft.com/office/powerpoint/2010/main" val="19952208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3DA26-237F-791A-DD6F-B2DEAF642C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129412-1AD1-12A8-46C7-E7197F71608B}"/>
              </a:ext>
            </a:extLst>
          </p:cNvPr>
          <p:cNvSpPr>
            <a:spLocks noGrp="1"/>
          </p:cNvSpPr>
          <p:nvPr>
            <p:ph type="title"/>
          </p:nvPr>
        </p:nvSpPr>
        <p:spPr>
          <a:xfrm>
            <a:off x="485775" y="1970406"/>
            <a:ext cx="7394575" cy="2869882"/>
          </a:xfrm>
        </p:spPr>
        <p:txBody>
          <a:bodyPr/>
          <a:lstStyle/>
          <a:p>
            <a:r>
              <a:rPr lang="en-IN" dirty="0"/>
              <a:t>IRS revocation of tax-exempt status of inactive entities</a:t>
            </a:r>
          </a:p>
        </p:txBody>
      </p:sp>
    </p:spTree>
    <p:extLst>
      <p:ext uri="{BB962C8B-B14F-4D97-AF65-F5344CB8AC3E}">
        <p14:creationId xmlns:p14="http://schemas.microsoft.com/office/powerpoint/2010/main" val="705977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5D623E4-988C-FB61-FC46-BAB3EB05192B}"/>
              </a:ext>
            </a:extLst>
          </p:cNvPr>
          <p:cNvGraphicFramePr>
            <a:graphicFrameLocks noChangeAspect="1"/>
          </p:cNvGraphicFramePr>
          <p:nvPr>
            <p:custDataLst>
              <p:tags r:id="rId1"/>
            </p:custDataLst>
            <p:extLst>
              <p:ext uri="{D42A27DB-BD31-4B8C-83A1-F6EECF244321}">
                <p14:modId xmlns:p14="http://schemas.microsoft.com/office/powerpoint/2010/main" val="31155613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5D623E4-988C-FB61-FC46-BAB3EB05192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B80DA2-6B3C-2D88-AE07-230EB3463DB5}"/>
              </a:ext>
            </a:extLst>
          </p:cNvPr>
          <p:cNvSpPr>
            <a:spLocks noGrp="1"/>
          </p:cNvSpPr>
          <p:nvPr>
            <p:ph type="title"/>
          </p:nvPr>
        </p:nvSpPr>
        <p:spPr/>
        <p:txBody>
          <a:bodyPr vert="horz"/>
          <a:lstStyle/>
          <a:p>
            <a:r>
              <a:rPr lang="en-US" dirty="0"/>
              <a:t>CPE eligibility</a:t>
            </a:r>
          </a:p>
        </p:txBody>
      </p:sp>
      <p:sp>
        <p:nvSpPr>
          <p:cNvPr id="12" name="Rectangle 11">
            <a:extLst>
              <a:ext uri="{FF2B5EF4-FFF2-40B4-BE49-F238E27FC236}">
                <a16:creationId xmlns:a16="http://schemas.microsoft.com/office/drawing/2014/main" id="{85E47B32-0F5C-ED88-E181-407D5FEFA4BA}"/>
              </a:ext>
            </a:extLst>
          </p:cNvPr>
          <p:cNvSpPr>
            <a:spLocks/>
          </p:cNvSpPr>
          <p:nvPr/>
        </p:nvSpPr>
        <p:spPr>
          <a:xfrm>
            <a:off x="485523" y="1424450"/>
            <a:ext cx="11227052" cy="610987"/>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2E2E38"/>
                </a:solidFill>
              </a14:hiddenFill>
            </a:ext>
            <a:ext uri="{91240B29-F687-4F45-9708-019B960494DF}">
              <a14:hiddenLine xmlns:a14="http://schemas.microsoft.com/office/drawing/2010/main" w="12700" cap="flat" cmpd="sng" algn="ctr">
                <a:solidFill>
                  <a:srgbClr val="2E2E38"/>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r>
              <a:rPr lang="en-IN" sz="2000" dirty="0"/>
              <a:t>We will launch at least three polls per CPE credit; participants must attend the full session and must answer at least three polls per CPE credit to receive full credit.</a:t>
            </a:r>
          </a:p>
        </p:txBody>
      </p:sp>
    </p:spTree>
    <p:extLst>
      <p:ext uri="{BB962C8B-B14F-4D97-AF65-F5344CB8AC3E}">
        <p14:creationId xmlns:p14="http://schemas.microsoft.com/office/powerpoint/2010/main" val="38231373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BACD34B-562D-7AA1-C873-E91D079F13B1}"/>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67B8916-5AC4-7EB6-6DAF-90B2E8BA52FE}"/>
              </a:ext>
            </a:extLst>
          </p:cNvPr>
          <p:cNvGraphicFramePr>
            <a:graphicFrameLocks noChangeAspect="1"/>
          </p:cNvGraphicFramePr>
          <p:nvPr>
            <p:custDataLst>
              <p:tags r:id="rId2"/>
            </p:custDataLst>
            <p:extLst>
              <p:ext uri="{D42A27DB-BD31-4B8C-83A1-F6EECF244321}">
                <p14:modId xmlns:p14="http://schemas.microsoft.com/office/powerpoint/2010/main" val="811340890"/>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467B8916-5AC4-7EB6-6DAF-90B2E8BA52FE}"/>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461B345-135F-5033-2C00-7834B75BCDAD}"/>
              </a:ext>
            </a:extLst>
          </p:cNvPr>
          <p:cNvSpPr>
            <a:spLocks noGrp="1"/>
          </p:cNvSpPr>
          <p:nvPr>
            <p:ph type="title"/>
          </p:nvPr>
        </p:nvSpPr>
        <p:spPr>
          <a:xfrm>
            <a:off x="488949" y="346075"/>
            <a:ext cx="11223625" cy="469900"/>
          </a:xfrm>
        </p:spPr>
        <p:txBody>
          <a:bodyPr vert="horz"/>
          <a:lstStyle/>
          <a:p>
            <a:r>
              <a:rPr lang="en-IN" dirty="0"/>
              <a:t>IRS scrutiny of inactive organization for failure to meet IRC Section 501(c)(3) operational test for exemption</a:t>
            </a:r>
          </a:p>
        </p:txBody>
      </p:sp>
      <p:sp>
        <p:nvSpPr>
          <p:cNvPr id="3" name="Content Placeholder 2">
            <a:extLst>
              <a:ext uri="{FF2B5EF4-FFF2-40B4-BE49-F238E27FC236}">
                <a16:creationId xmlns:a16="http://schemas.microsoft.com/office/drawing/2014/main" id="{9DBCA354-D1A6-6B80-A51F-B89774B25E26}"/>
              </a:ext>
            </a:extLst>
          </p:cNvPr>
          <p:cNvSpPr>
            <a:spLocks noGrp="1"/>
          </p:cNvSpPr>
          <p:nvPr>
            <p:ph type="body" sz="quarter" idx="4294967295"/>
          </p:nvPr>
        </p:nvSpPr>
        <p:spPr>
          <a:xfrm>
            <a:off x="479425" y="1424025"/>
            <a:ext cx="11233150" cy="4668799"/>
          </a:xfrm>
        </p:spPr>
        <p:txBody>
          <a:bodyPr/>
          <a:lstStyle/>
          <a:p>
            <a:pPr marL="365760" indent="-365760">
              <a:spcBef>
                <a:spcPts val="0"/>
              </a:spcBef>
              <a:spcAft>
                <a:spcPts val="600"/>
              </a:spcAft>
            </a:pPr>
            <a:r>
              <a:rPr lang="en-IN" sz="1800" dirty="0"/>
              <a:t>IRS identifies apparently dormant organizations through lack of activity reported on Form 990:</a:t>
            </a:r>
          </a:p>
          <a:p>
            <a:pPr marL="731520" indent="-365760">
              <a:spcBef>
                <a:spcPts val="0"/>
              </a:spcBef>
              <a:spcAft>
                <a:spcPts val="600"/>
              </a:spcAft>
            </a:pPr>
            <a:r>
              <a:rPr lang="en-IN" sz="1800" dirty="0"/>
              <a:t>Issues information requests to determine whether organizations are meeting the operational test for exemption under IRC Section 501(c)(3) by engaging in activities furthering tax-exempt purposes in a given tax year</a:t>
            </a:r>
          </a:p>
          <a:p>
            <a:pPr marL="365760" indent="-365760">
              <a:spcBef>
                <a:spcPts val="0"/>
              </a:spcBef>
              <a:spcAft>
                <a:spcPts val="600"/>
              </a:spcAft>
            </a:pPr>
            <a:r>
              <a:rPr lang="en-IN" sz="1800" dirty="0"/>
              <a:t>To be a tax-exempt 501(c)(3) organization, the organization must be organized and operated exclusively for exempt purposes set forth in IRC Section 501(c)(3).</a:t>
            </a:r>
          </a:p>
          <a:p>
            <a:pPr marL="365760" indent="-365760">
              <a:spcBef>
                <a:spcPts val="0"/>
              </a:spcBef>
              <a:spcAft>
                <a:spcPts val="600"/>
              </a:spcAft>
            </a:pPr>
            <a:r>
              <a:rPr lang="en-IN" sz="1800" dirty="0"/>
              <a:t>Operational test (for organizations exempt under IRC Section 501(c)(3)):</a:t>
            </a:r>
          </a:p>
          <a:p>
            <a:pPr marL="731520" indent="-365760">
              <a:spcBef>
                <a:spcPts val="0"/>
              </a:spcBef>
              <a:spcAft>
                <a:spcPts val="600"/>
              </a:spcAft>
            </a:pPr>
            <a:r>
              <a:rPr lang="en-IN" sz="1800" dirty="0"/>
              <a:t>An organization will be regarded as operated exclusively for one or more exempt purposes only if it engages primarily in activities that accomplish exempt purposes specified in IRC Section 501(c)(3). An organization will not be so regarded if more than an insubstantial part of its activities does not further an exempt purpose.</a:t>
            </a:r>
          </a:p>
          <a:p>
            <a:pPr marL="365760" indent="-365760">
              <a:spcBef>
                <a:spcPts val="0"/>
              </a:spcBef>
              <a:spcAft>
                <a:spcPts val="600"/>
              </a:spcAft>
            </a:pPr>
            <a:r>
              <a:rPr lang="en-IN" sz="1800" dirty="0"/>
              <a:t>An organization that doesn’t meet the IRC Section 501(c)(3) operational test in a given tax year doesn’t qualify for exemption under IRC Section 501(c)(3) for that tax year.</a:t>
            </a:r>
          </a:p>
        </p:txBody>
      </p:sp>
    </p:spTree>
    <p:extLst>
      <p:ext uri="{BB962C8B-B14F-4D97-AF65-F5344CB8AC3E}">
        <p14:creationId xmlns:p14="http://schemas.microsoft.com/office/powerpoint/2010/main" val="1605888398"/>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6D1F17C-1A3B-CC49-874E-FBD525B78EB5}"/>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055BFC0-B694-3F05-F987-B92BDC3C980B}"/>
              </a:ext>
            </a:extLst>
          </p:cNvPr>
          <p:cNvGraphicFramePr>
            <a:graphicFrameLocks noChangeAspect="1"/>
          </p:cNvGraphicFramePr>
          <p:nvPr>
            <p:custDataLst>
              <p:tags r:id="rId2"/>
            </p:custDataLst>
            <p:extLst>
              <p:ext uri="{D42A27DB-BD31-4B8C-83A1-F6EECF244321}">
                <p14:modId xmlns:p14="http://schemas.microsoft.com/office/powerpoint/2010/main" val="1238548034"/>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1055BFC0-B694-3F05-F987-B92BDC3C980B}"/>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6574F4E-C94D-CCFA-A63C-E4C14B62F203}"/>
              </a:ext>
            </a:extLst>
          </p:cNvPr>
          <p:cNvSpPr>
            <a:spLocks noGrp="1"/>
          </p:cNvSpPr>
          <p:nvPr>
            <p:ph type="title"/>
          </p:nvPr>
        </p:nvSpPr>
        <p:spPr>
          <a:xfrm>
            <a:off x="488949" y="346075"/>
            <a:ext cx="11223625" cy="469900"/>
          </a:xfrm>
        </p:spPr>
        <p:txBody>
          <a:bodyPr vert="horz"/>
          <a:lstStyle/>
          <a:p>
            <a:r>
              <a:rPr lang="en-IN" dirty="0"/>
              <a:t>IRS revokes tax-exempt status of inactive organization for failure to meet operational test for IRC Section 501(c)(3) exemption </a:t>
            </a:r>
          </a:p>
        </p:txBody>
      </p:sp>
      <p:sp>
        <p:nvSpPr>
          <p:cNvPr id="3" name="Content Placeholder 2">
            <a:extLst>
              <a:ext uri="{FF2B5EF4-FFF2-40B4-BE49-F238E27FC236}">
                <a16:creationId xmlns:a16="http://schemas.microsoft.com/office/drawing/2014/main" id="{2397CDE5-05B2-EA87-2A0C-E84D7C95AC44}"/>
              </a:ext>
            </a:extLst>
          </p:cNvPr>
          <p:cNvSpPr>
            <a:spLocks noGrp="1"/>
          </p:cNvSpPr>
          <p:nvPr>
            <p:ph type="body" sz="quarter" idx="4294967295"/>
          </p:nvPr>
        </p:nvSpPr>
        <p:spPr>
          <a:xfrm>
            <a:off x="479425" y="1424025"/>
            <a:ext cx="11233150" cy="4668799"/>
          </a:xfrm>
        </p:spPr>
        <p:txBody>
          <a:bodyPr/>
          <a:lstStyle/>
          <a:p>
            <a:pPr marL="365760" indent="-365760">
              <a:spcBef>
                <a:spcPts val="0"/>
              </a:spcBef>
              <a:spcAft>
                <a:spcPts val="600"/>
              </a:spcAft>
            </a:pPr>
            <a:r>
              <a:rPr lang="en-IN" sz="1800" dirty="0"/>
              <a:t>IRS revoked exempt status of an inactive organization under examination for failing to meet the IRC Section 501(c)(3) operational test </a:t>
            </a:r>
            <a:r>
              <a:rPr lang="en-IN" sz="1800" dirty="0">
                <a:solidFill>
                  <a:schemeClr val="tx2"/>
                </a:solidFill>
              </a:rPr>
              <a:t>(</a:t>
            </a:r>
            <a:r>
              <a:rPr lang="en-IN" sz="1800" dirty="0">
                <a:solidFill>
                  <a:srgbClr val="FFE600"/>
                </a:solidFill>
                <a:hlinkClick r:id="rId7">
                  <a:extLst>
                    <a:ext uri="{A12FA001-AC4F-418D-AE19-62706E023703}">
                      <ahyp:hlinkClr xmlns:ahyp="http://schemas.microsoft.com/office/drawing/2018/hyperlinkcolor" val="tx"/>
                    </a:ext>
                  </a:extLst>
                </a:hlinkClick>
              </a:rPr>
              <a:t>PLR 2024-05-011 (February 2, 2024</a:t>
            </a:r>
            <a:r>
              <a:rPr lang="en-IN" sz="1800" dirty="0">
                <a:solidFill>
                  <a:schemeClr val="tx2"/>
                </a:solidFill>
                <a:hlinkClick r:id="rId7">
                  <a:extLst>
                    <a:ext uri="{A12FA001-AC4F-418D-AE19-62706E023703}">
                      <ahyp:hlinkClr xmlns:ahyp="http://schemas.microsoft.com/office/drawing/2018/hyperlinkcolor" val="tx"/>
                    </a:ext>
                  </a:extLst>
                </a:hlinkClick>
              </a:rPr>
              <a:t>)</a:t>
            </a:r>
            <a:r>
              <a:rPr lang="en-IN" sz="1800" dirty="0">
                <a:solidFill>
                  <a:schemeClr val="tx2"/>
                </a:solidFill>
              </a:rPr>
              <a:t>).</a:t>
            </a:r>
          </a:p>
          <a:p>
            <a:pPr marL="365760" indent="-365760">
              <a:spcBef>
                <a:spcPts val="0"/>
              </a:spcBef>
              <a:spcAft>
                <a:spcPts val="600"/>
              </a:spcAft>
            </a:pPr>
            <a:r>
              <a:rPr lang="en-IN" sz="1800" dirty="0"/>
              <a:t>Through an information request, the IRS learned the organization had not conducted any activities during the tax year and that the organization had previously terminated operations and been dissolved by the Secretary of State.</a:t>
            </a:r>
          </a:p>
          <a:p>
            <a:pPr marL="365760" indent="-365760">
              <a:spcBef>
                <a:spcPts val="0"/>
              </a:spcBef>
              <a:spcAft>
                <a:spcPts val="600"/>
              </a:spcAft>
            </a:pPr>
            <a:r>
              <a:rPr lang="en-IN" sz="1800" dirty="0"/>
              <a:t>The IRS determined that the organization didn’t qualify for exemption because it did exist during the year but didn’t conduct any tax-exempt activities. </a:t>
            </a:r>
          </a:p>
          <a:p>
            <a:pPr marL="365760" indent="-365760">
              <a:spcBef>
                <a:spcPts val="0"/>
              </a:spcBef>
              <a:spcAft>
                <a:spcPts val="600"/>
              </a:spcAft>
            </a:pPr>
            <a:r>
              <a:rPr lang="en-IN" sz="1800" dirty="0"/>
              <a:t>The IRS challenged the organization’s claim that it no longer existed during the year due to the state’s administrative dissolution of the organization in a prior year:</a:t>
            </a:r>
          </a:p>
          <a:p>
            <a:pPr marL="731520" indent="-365760">
              <a:spcBef>
                <a:spcPts val="0"/>
              </a:spcBef>
              <a:spcAft>
                <a:spcPts val="600"/>
              </a:spcAft>
            </a:pPr>
            <a:r>
              <a:rPr lang="en-IN" sz="1800" dirty="0"/>
              <a:t>Administrative dissolution by the Secretary of State did not terminate the organization’s legal existence.</a:t>
            </a:r>
          </a:p>
          <a:p>
            <a:pPr marL="731520" indent="-365760">
              <a:spcBef>
                <a:spcPts val="0"/>
              </a:spcBef>
              <a:spcAft>
                <a:spcPts val="600"/>
              </a:spcAft>
            </a:pPr>
            <a:r>
              <a:rPr lang="en-IN" sz="1800" dirty="0"/>
              <a:t>The organization was required to file articles of dissolution to cease its existence under state law, then submit those articles of dissolution with its final Form 990-series return.</a:t>
            </a:r>
          </a:p>
        </p:txBody>
      </p:sp>
    </p:spTree>
    <p:extLst>
      <p:ext uri="{BB962C8B-B14F-4D97-AF65-F5344CB8AC3E}">
        <p14:creationId xmlns:p14="http://schemas.microsoft.com/office/powerpoint/2010/main" val="3799211993"/>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2DC7261-F685-08A7-0C91-B006A94B24CA}"/>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FF98DC2-C66A-5D9B-E3B5-2211020ED02C}"/>
              </a:ext>
            </a:extLst>
          </p:cNvPr>
          <p:cNvGraphicFramePr>
            <a:graphicFrameLocks noChangeAspect="1"/>
          </p:cNvGraphicFramePr>
          <p:nvPr>
            <p:custDataLst>
              <p:tags r:id="rId2"/>
            </p:custDataLst>
            <p:extLst>
              <p:ext uri="{D42A27DB-BD31-4B8C-83A1-F6EECF244321}">
                <p14:modId xmlns:p14="http://schemas.microsoft.com/office/powerpoint/2010/main" val="4198985066"/>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BFF98DC2-C66A-5D9B-E3B5-2211020ED02C}"/>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4DAEE1C-4E93-697C-7C40-A01B5A9CE6E7}"/>
              </a:ext>
            </a:extLst>
          </p:cNvPr>
          <p:cNvSpPr>
            <a:spLocks noGrp="1"/>
          </p:cNvSpPr>
          <p:nvPr>
            <p:ph type="title"/>
          </p:nvPr>
        </p:nvSpPr>
        <p:spPr>
          <a:xfrm>
            <a:off x="488949" y="346075"/>
            <a:ext cx="11223625" cy="469900"/>
          </a:xfrm>
        </p:spPr>
        <p:txBody>
          <a:bodyPr vert="horz"/>
          <a:lstStyle/>
          <a:p>
            <a:r>
              <a:rPr lang="en-IN" dirty="0"/>
              <a:t>IRS revokes tax-exempt status of inactive organization for failure to meet operational test for IRC Section 501(c)(3) exemption (cont.)</a:t>
            </a:r>
          </a:p>
        </p:txBody>
      </p:sp>
      <p:sp>
        <p:nvSpPr>
          <p:cNvPr id="3" name="Content Placeholder 2">
            <a:extLst>
              <a:ext uri="{FF2B5EF4-FFF2-40B4-BE49-F238E27FC236}">
                <a16:creationId xmlns:a16="http://schemas.microsoft.com/office/drawing/2014/main" id="{DA36B764-E84D-12E9-1D5E-867CDF9F5A43}"/>
              </a:ext>
            </a:extLst>
          </p:cNvPr>
          <p:cNvSpPr>
            <a:spLocks noGrp="1"/>
          </p:cNvSpPr>
          <p:nvPr>
            <p:ph type="body" sz="quarter" idx="4294967295"/>
          </p:nvPr>
        </p:nvSpPr>
        <p:spPr>
          <a:xfrm>
            <a:off x="479425" y="1424025"/>
            <a:ext cx="11233150" cy="4668799"/>
          </a:xfrm>
        </p:spPr>
        <p:txBody>
          <a:bodyPr/>
          <a:lstStyle/>
          <a:p>
            <a:pPr marL="365760" indent="-365760">
              <a:spcBef>
                <a:spcPts val="0"/>
              </a:spcBef>
              <a:spcAft>
                <a:spcPts val="600"/>
              </a:spcAft>
            </a:pPr>
            <a:r>
              <a:rPr lang="en-IN" sz="1800" dirty="0"/>
              <a:t>Implications of PLR 2024-05-111:</a:t>
            </a:r>
          </a:p>
          <a:p>
            <a:pPr marL="731520" indent="-365760">
              <a:spcBef>
                <a:spcPts val="0"/>
              </a:spcBef>
              <a:spcAft>
                <a:spcPts val="600"/>
              </a:spcAft>
            </a:pPr>
            <a:r>
              <a:rPr lang="en-IN" sz="1800" dirty="0"/>
              <a:t>This revocation, and many similar revocations of dormant organizations’ tax-exempt status, highlights the need for exempt organizations to continue engaging in charitable activity in every year of their existence:</a:t>
            </a:r>
          </a:p>
          <a:p>
            <a:pPr marL="1097280" indent="-365760">
              <a:spcBef>
                <a:spcPts val="0"/>
              </a:spcBef>
              <a:spcAft>
                <a:spcPts val="600"/>
              </a:spcAft>
            </a:pPr>
            <a:r>
              <a:rPr lang="en-IN" sz="1800" dirty="0"/>
              <a:t>If an IRC Section 501(c)(3) entity becomes dormant in a particular tax year, it will fail the operational test for subsequent years unless it re-engages in charitable activity.</a:t>
            </a:r>
          </a:p>
          <a:p>
            <a:pPr marL="1097280" indent="-365760">
              <a:spcBef>
                <a:spcPts val="0"/>
              </a:spcBef>
              <a:spcAft>
                <a:spcPts val="600"/>
              </a:spcAft>
            </a:pPr>
            <a:r>
              <a:rPr lang="en-IN" sz="1800" dirty="0"/>
              <a:t>An organization that ceases operations in one year, but doesn’t dissolve under state law until a subsequent year, risks revocation of its exemption for that subsequent year and puts the deductibility of its donors’ contributions at risk.</a:t>
            </a:r>
          </a:p>
          <a:p>
            <a:pPr marL="1097280" indent="-365760">
              <a:spcBef>
                <a:spcPts val="0"/>
              </a:spcBef>
              <a:spcAft>
                <a:spcPts val="600"/>
              </a:spcAft>
            </a:pPr>
            <a:r>
              <a:rPr lang="en-IN" sz="1800" dirty="0"/>
              <a:t>If an organization has ceased or plans to cease operations, it should review the applicable laws within its state of incorporation and promptly take action to dissolve under state law:</a:t>
            </a:r>
          </a:p>
          <a:p>
            <a:pPr marL="1463040" indent="-365760">
              <a:spcBef>
                <a:spcPts val="0"/>
              </a:spcBef>
              <a:spcAft>
                <a:spcPts val="600"/>
              </a:spcAft>
            </a:pPr>
            <a:r>
              <a:rPr lang="en-IN" sz="1800" dirty="0"/>
              <a:t>It should then attach its articles of dissolution (or equivalent document certified by its state) with its final Form 990-series return.</a:t>
            </a:r>
          </a:p>
        </p:txBody>
      </p:sp>
    </p:spTree>
    <p:extLst>
      <p:ext uri="{BB962C8B-B14F-4D97-AF65-F5344CB8AC3E}">
        <p14:creationId xmlns:p14="http://schemas.microsoft.com/office/powerpoint/2010/main" val="1643158602"/>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C3740-3AF9-FD7F-76BB-DF644906A5F2}"/>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0DF149A-BFE7-DC84-E12F-84DF9A8153FE}"/>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20DF149A-BFE7-DC84-E12F-84DF9A8153FE}"/>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7A4DD1-CF6D-163D-718E-6DB82814C1FC}"/>
              </a:ext>
            </a:extLst>
          </p:cNvPr>
          <p:cNvSpPr>
            <a:spLocks noGrp="1"/>
          </p:cNvSpPr>
          <p:nvPr>
            <p:ph type="title"/>
          </p:nvPr>
        </p:nvSpPr>
        <p:spPr/>
        <p:txBody>
          <a:bodyPr/>
          <a:lstStyle/>
          <a:p>
            <a:r>
              <a:rPr lang="en-US" sz="2400" b="1" dirty="0">
                <a:solidFill>
                  <a:schemeClr val="tx2"/>
                </a:solidFill>
              </a:rPr>
              <a:t>Key Takeaways</a:t>
            </a:r>
          </a:p>
        </p:txBody>
      </p:sp>
      <p:sp>
        <p:nvSpPr>
          <p:cNvPr id="3" name="Content Placeholder 2">
            <a:extLst>
              <a:ext uri="{FF2B5EF4-FFF2-40B4-BE49-F238E27FC236}">
                <a16:creationId xmlns:a16="http://schemas.microsoft.com/office/drawing/2014/main" id="{8EED9443-C980-19F6-D7F8-544360984CCB}"/>
              </a:ext>
            </a:extLst>
          </p:cNvPr>
          <p:cNvSpPr>
            <a:spLocks noGrp="1"/>
          </p:cNvSpPr>
          <p:nvPr>
            <p:ph type="body" sz="quarter" idx="10"/>
          </p:nvPr>
        </p:nvSpPr>
        <p:spPr>
          <a:xfrm>
            <a:off x="607379" y="1139113"/>
            <a:ext cx="10975022" cy="441268"/>
          </a:xfrm>
        </p:spPr>
        <p:txBody>
          <a:bodyPr/>
          <a:lstStyle/>
          <a:p>
            <a:pPr marL="0" indent="0">
              <a:spcAft>
                <a:spcPts val="1199"/>
              </a:spcAft>
              <a:buNone/>
            </a:pPr>
            <a:r>
              <a:rPr lang="en-US" sz="2000" b="1" dirty="0">
                <a:solidFill>
                  <a:schemeClr val="tx2"/>
                </a:solidFill>
                <a:latin typeface="EYInterstate" panose="02000503020000020004" pitchFamily="2" charset="0"/>
              </a:rPr>
              <a:t>Now that we have completed the course, participants will be able to:</a:t>
            </a:r>
          </a:p>
        </p:txBody>
      </p:sp>
      <p:sp>
        <p:nvSpPr>
          <p:cNvPr id="5" name="Content Placeholder 2">
            <a:extLst>
              <a:ext uri="{FF2B5EF4-FFF2-40B4-BE49-F238E27FC236}">
                <a16:creationId xmlns:a16="http://schemas.microsoft.com/office/drawing/2014/main" id="{2AB08129-0C8E-EAF9-5FD5-D488CFFAFA94}"/>
              </a:ext>
            </a:extLst>
          </p:cNvPr>
          <p:cNvSpPr txBox="1">
            <a:spLocks/>
          </p:cNvSpPr>
          <p:nvPr/>
        </p:nvSpPr>
        <p:spPr>
          <a:xfrm>
            <a:off x="603500" y="1575642"/>
            <a:ext cx="10975022" cy="5157324"/>
          </a:xfrm>
          <a:prstGeom prst="rect">
            <a:avLst/>
          </a:prstGeom>
        </p:spPr>
        <p:txBody>
          <a:bodyPr vert="horz" lIns="0" tIns="0" rIns="0" bIns="0" numCol="2" spcCol="365760" rtlCol="0" anchor="t" anchorCtr="0">
            <a:noAutofit/>
          </a:bodyPr>
          <a:lstStyle>
            <a:lvl1pPr marL="356616" indent="-356616" algn="l" defTabSz="914400" rtl="0" eaLnBrk="1" latinLnBrk="0" hangingPunct="1">
              <a:spcBef>
                <a:spcPts val="0"/>
              </a:spcBef>
              <a:spcAft>
                <a:spcPts val="300"/>
              </a:spcAft>
              <a:buClr>
                <a:schemeClr val="tx2"/>
              </a:buClr>
              <a:buSzPct val="100000"/>
              <a:buFont typeface="EYInterstate" panose="02000503020000020004" pitchFamily="2"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ts val="0"/>
              </a:spcBef>
              <a:spcAft>
                <a:spcPts val="300"/>
              </a:spcAft>
              <a:buClr>
                <a:schemeClr val="tx2"/>
              </a:buClr>
              <a:buSzPct val="100000"/>
              <a:buFont typeface="EYInterstate" panose="02000503020000020004" pitchFamily="2"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ts val="0"/>
              </a:spcBef>
              <a:spcAft>
                <a:spcPts val="300"/>
              </a:spcAft>
              <a:buClr>
                <a:schemeClr val="tx2"/>
              </a:buClr>
              <a:buSzPct val="100000"/>
              <a:buFont typeface="EYInterstate" panose="02000503020000020004" pitchFamily="2"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ts val="0"/>
              </a:spcBef>
              <a:spcAft>
                <a:spcPts val="300"/>
              </a:spcAft>
              <a:buClr>
                <a:schemeClr val="tx2"/>
              </a:buClr>
              <a:buSzPct val="100000"/>
              <a:buFont typeface="EYInterstate" panose="02000503020000020004" pitchFamily="2"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ts val="0"/>
              </a:spcBef>
              <a:spcAft>
                <a:spcPts val="300"/>
              </a:spcAft>
              <a:buClr>
                <a:schemeClr val="tx2"/>
              </a:buClr>
              <a:buSzPct val="100000"/>
              <a:buFont typeface="EYInterstate" panose="02000503020000020004" pitchFamily="2"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6235" indent="-356235"/>
            <a:r>
              <a:rPr lang="en-US" sz="1950" dirty="0">
                <a:latin typeface="+mn-lt"/>
              </a:rPr>
              <a:t>Explain the role and activities of the IRS Tax Exempt and Government Entities Division</a:t>
            </a:r>
            <a:endParaRPr lang="en-US" sz="1950" dirty="0"/>
          </a:p>
          <a:p>
            <a:pPr marL="0" indent="0">
              <a:buFont typeface="EYInterstate" panose="02000503020000020004" pitchFamily="2" charset="0"/>
              <a:buNone/>
            </a:pPr>
            <a:endParaRPr lang="en-US" sz="1399" dirty="0">
              <a:latin typeface="+mn-lt"/>
            </a:endParaRPr>
          </a:p>
          <a:p>
            <a:pPr marL="356235" indent="-356235"/>
            <a:r>
              <a:rPr lang="en-US" sz="1999" dirty="0">
                <a:latin typeface="+mn-lt"/>
              </a:rPr>
              <a:t>Identify Priority Guidance Plan projects impacting tax-exempt organizations</a:t>
            </a:r>
          </a:p>
          <a:p>
            <a:pPr marL="356235" lvl="1" indent="0">
              <a:buFont typeface="EYInterstate" panose="02000503020000020004" pitchFamily="2" charset="0"/>
              <a:buNone/>
            </a:pPr>
            <a:endParaRPr lang="en-US" sz="1399" dirty="0">
              <a:latin typeface="+mn-lt"/>
            </a:endParaRPr>
          </a:p>
          <a:p>
            <a:pPr marL="356235" indent="-356235"/>
            <a:r>
              <a:rPr lang="en-US" sz="1950" dirty="0">
                <a:latin typeface="+mn-lt"/>
              </a:rPr>
              <a:t>Identify the implications of Schedule H filings and IRS community benefit report</a:t>
            </a:r>
            <a:br>
              <a:rPr lang="en-US" sz="1950" dirty="0">
                <a:latin typeface="+mn-lt"/>
              </a:rPr>
            </a:br>
            <a:r>
              <a:rPr lang="en-US" sz="1950" dirty="0">
                <a:latin typeface="+mn-lt"/>
              </a:rPr>
              <a:t>to Congress</a:t>
            </a:r>
          </a:p>
          <a:p>
            <a:pPr marL="356235" indent="-356235"/>
            <a:endParaRPr lang="en-US" sz="1999" dirty="0">
              <a:latin typeface="+mn-lt"/>
            </a:endParaRPr>
          </a:p>
          <a:p>
            <a:pPr marL="356235" indent="-356235"/>
            <a:r>
              <a:rPr lang="en-US" sz="1950" dirty="0">
                <a:latin typeface="+mn-lt"/>
              </a:rPr>
              <a:t> Identify scope and substance of IRS 501(r) and community benefit standard examinations</a:t>
            </a:r>
            <a:endParaRPr lang="en-US" dirty="0"/>
          </a:p>
          <a:p>
            <a:pPr marL="356235" indent="-356235"/>
            <a:endParaRPr lang="en-US" sz="1999" dirty="0">
              <a:latin typeface="+mn-lt"/>
            </a:endParaRPr>
          </a:p>
          <a:p>
            <a:pPr marL="356235" indent="-356235"/>
            <a:endParaRPr lang="en-US" sz="1999" dirty="0">
              <a:latin typeface="+mn-lt"/>
            </a:endParaRPr>
          </a:p>
          <a:p>
            <a:pPr marL="356235" indent="-356235"/>
            <a:endParaRPr lang="en-US" sz="1999" dirty="0">
              <a:latin typeface="+mn-lt"/>
            </a:endParaRPr>
          </a:p>
          <a:p>
            <a:pPr marL="356235" indent="-356235"/>
            <a:r>
              <a:rPr lang="en-US" sz="1950" dirty="0">
                <a:latin typeface="+mn-lt"/>
              </a:rPr>
              <a:t>Discuss implications of increased scrutiny</a:t>
            </a:r>
            <a:br>
              <a:rPr lang="en-US" sz="1950" dirty="0">
                <a:latin typeface="+mn-lt"/>
              </a:rPr>
            </a:br>
            <a:r>
              <a:rPr lang="en-US" sz="1950" dirty="0">
                <a:latin typeface="+mn-lt"/>
              </a:rPr>
              <a:t>of tax-exempt hospitals' community benefit</a:t>
            </a:r>
          </a:p>
          <a:p>
            <a:pPr marL="356235" indent="-356235"/>
            <a:endParaRPr lang="en-US" sz="1950" dirty="0">
              <a:latin typeface="+mn-lt"/>
            </a:endParaRPr>
          </a:p>
          <a:p>
            <a:pPr marL="356235" indent="-356235"/>
            <a:r>
              <a:rPr lang="en-US" sz="1950" dirty="0">
                <a:latin typeface="+mn-lt"/>
              </a:rPr>
              <a:t>Explain significance of recent judicial developments</a:t>
            </a:r>
          </a:p>
          <a:p>
            <a:pPr marL="0" indent="0">
              <a:buNone/>
            </a:pPr>
            <a:endParaRPr lang="en-US" sz="1950" dirty="0">
              <a:latin typeface="+mn-lt"/>
            </a:endParaRPr>
          </a:p>
          <a:p>
            <a:pPr marL="356235" indent="-356235"/>
            <a:r>
              <a:rPr lang="en-US" sz="1950" dirty="0">
                <a:latin typeface="+mn-lt"/>
              </a:rPr>
              <a:t>Identify risks to tax exemption of not conducting any activity during tax year</a:t>
            </a:r>
          </a:p>
        </p:txBody>
      </p:sp>
    </p:spTree>
    <p:extLst>
      <p:ext uri="{BB962C8B-B14F-4D97-AF65-F5344CB8AC3E}">
        <p14:creationId xmlns:p14="http://schemas.microsoft.com/office/powerpoint/2010/main" val="8863328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E69E18-394C-8E40-3896-198A2FDCE088}"/>
              </a:ext>
            </a:extLst>
          </p:cNvPr>
          <p:cNvSpPr txBox="1">
            <a:spLocks/>
          </p:cNvSpPr>
          <p:nvPr/>
        </p:nvSpPr>
        <p:spPr>
          <a:xfrm>
            <a:off x="479425" y="563952"/>
            <a:ext cx="3303461" cy="3514808"/>
          </a:xfrm>
          <a:prstGeom prst="rect">
            <a:avLst/>
          </a:prstGeom>
          <a:noFill/>
        </p:spPr>
        <p:txBody>
          <a:bodyPr wrap="square" lIns="0" tIns="36576" rIns="0" bIns="0" rtlCol="0" anchor="t">
            <a:spAutoFit/>
          </a:bodyPr>
          <a:lstStyle/>
          <a:p>
            <a:pPr>
              <a:spcAft>
                <a:spcPts val="600"/>
              </a:spcAft>
              <a:buClr>
                <a:srgbClr val="FFD200"/>
              </a:buClr>
              <a:buSzPct val="70000"/>
              <a:defRPr/>
            </a:pPr>
            <a:r>
              <a:rPr lang="en-US" sz="1200" b="1" kern="0" dirty="0">
                <a:solidFill>
                  <a:srgbClr val="FFE600"/>
                </a:solidFill>
                <a:latin typeface="EYInterstate" panose="02000503020000020004" pitchFamily="2" charset="0"/>
              </a:rPr>
              <a:t>EY  </a:t>
            </a:r>
            <a:r>
              <a:rPr lang="en-US" sz="1200" kern="0" dirty="0">
                <a:solidFill>
                  <a:srgbClr val="FFE600"/>
                </a:solidFill>
                <a:latin typeface="EYInterstate" panose="02000503020000020004" pitchFamily="2" charset="0"/>
                <a:cs typeface="Arial"/>
              </a:rPr>
              <a:t>|  Building a better working world</a:t>
            </a:r>
          </a:p>
          <a:p>
            <a:pPr>
              <a:buClr>
                <a:srgbClr val="FFD200"/>
              </a:buClr>
              <a:buSzPct val="70000"/>
              <a:defRPr/>
            </a:pPr>
            <a:endParaRPr lang="en-US" sz="1100" kern="0" dirty="0">
              <a:solidFill>
                <a:srgbClr val="FFFFFF"/>
              </a:solidFill>
              <a:latin typeface="EYInterstate" panose="02000503020000020004" pitchFamily="2" charset="0"/>
              <a:cs typeface="Arial"/>
            </a:endParaRPr>
          </a:p>
          <a:p>
            <a:pPr>
              <a:buClr>
                <a:srgbClr val="FFD200"/>
              </a:buClr>
              <a:buSzPct val="70000"/>
              <a:defRPr/>
            </a:pPr>
            <a:r>
              <a:rPr lang="en-US" sz="1100" kern="0" dirty="0">
                <a:solidFill>
                  <a:srgbClr val="FFFFFF"/>
                </a:solidFill>
                <a:latin typeface="EYInterstate" panose="02000503020000020004" pitchFamily="2" charset="0"/>
              </a:rPr>
              <a:t>EY is building a better working world by creating new value for clients, people, society and the planet, while building trust in capital markets.</a:t>
            </a:r>
          </a:p>
          <a:p>
            <a:pPr>
              <a:buClr>
                <a:srgbClr val="FFD200"/>
              </a:buClr>
              <a:buSzPct val="70000"/>
              <a:defRPr/>
            </a:pPr>
            <a:r>
              <a:rPr lang="en-US" sz="1100" kern="0" dirty="0">
                <a:solidFill>
                  <a:srgbClr val="FFFFFF"/>
                </a:solidFill>
                <a:latin typeface="EYInterstate" panose="02000503020000020004" pitchFamily="2" charset="0"/>
              </a:rPr>
              <a:t> </a:t>
            </a:r>
          </a:p>
          <a:p>
            <a:pPr>
              <a:buClr>
                <a:srgbClr val="FFD200"/>
              </a:buClr>
              <a:buSzPct val="70000"/>
              <a:defRPr/>
            </a:pPr>
            <a:r>
              <a:rPr lang="en-US" sz="1100" kern="0" dirty="0">
                <a:solidFill>
                  <a:srgbClr val="FFFFFF"/>
                </a:solidFill>
                <a:latin typeface="EYInterstate" panose="02000503020000020004" pitchFamily="2" charset="0"/>
              </a:rPr>
              <a:t>Enabled by data, AI and advanced technology, </a:t>
            </a:r>
            <a:br>
              <a:rPr lang="en-US" sz="1100" kern="0" dirty="0">
                <a:solidFill>
                  <a:srgbClr val="FFFFFF"/>
                </a:solidFill>
                <a:latin typeface="EYInterstate" panose="02000503020000020004" pitchFamily="2" charset="0"/>
              </a:rPr>
            </a:br>
            <a:r>
              <a:rPr lang="en-US" sz="1100" kern="0" dirty="0">
                <a:solidFill>
                  <a:srgbClr val="FFFFFF"/>
                </a:solidFill>
                <a:latin typeface="EYInterstate" panose="02000503020000020004" pitchFamily="2" charset="0"/>
              </a:rPr>
              <a:t>EY teams help clients shape the future with confidence and develop answers for the most pressing issues of today and tomorrow. </a:t>
            </a:r>
          </a:p>
          <a:p>
            <a:pPr>
              <a:buClr>
                <a:srgbClr val="FFD200"/>
              </a:buClr>
              <a:buSzPct val="70000"/>
              <a:defRPr/>
            </a:pPr>
            <a:r>
              <a:rPr lang="en-US" sz="1100" kern="0" dirty="0">
                <a:solidFill>
                  <a:srgbClr val="FFFFFF"/>
                </a:solidFill>
                <a:latin typeface="EYInterstate" panose="02000503020000020004" pitchFamily="2" charset="0"/>
              </a:rPr>
              <a:t> </a:t>
            </a:r>
          </a:p>
          <a:p>
            <a:pPr>
              <a:buClr>
                <a:srgbClr val="FFD200"/>
              </a:buClr>
              <a:buSzPct val="70000"/>
              <a:defRPr/>
            </a:pPr>
            <a:r>
              <a:rPr lang="en-US" sz="1100" kern="0" dirty="0">
                <a:solidFill>
                  <a:srgbClr val="FFFFFF"/>
                </a:solidFill>
                <a:latin typeface="EYInterstate" panose="02000503020000020004" pitchFamily="2" charset="0"/>
              </a:rPr>
              <a:t>EY teams work across a full spectrum of </a:t>
            </a:r>
            <a:br>
              <a:rPr lang="en-US" sz="1100" kern="0" dirty="0">
                <a:solidFill>
                  <a:srgbClr val="FFFFFF"/>
                </a:solidFill>
                <a:latin typeface="EYInterstate" panose="02000503020000020004" pitchFamily="2" charset="0"/>
              </a:rPr>
            </a:br>
            <a:r>
              <a:rPr lang="en-US" sz="1100" kern="0" dirty="0">
                <a:solidFill>
                  <a:srgbClr val="FFFFFF"/>
                </a:solidFill>
                <a:latin typeface="EYInterstate" panose="02000503020000020004" pitchFamily="2" charset="0"/>
              </a:rPr>
              <a:t>services in assurance, consulting, tax, strategy and transactions. Fueled by sector insights, </a:t>
            </a:r>
            <a:br>
              <a:rPr lang="en-US" sz="1100" kern="0" dirty="0">
                <a:solidFill>
                  <a:srgbClr val="FFFFFF"/>
                </a:solidFill>
                <a:latin typeface="EYInterstate" panose="02000503020000020004" pitchFamily="2" charset="0"/>
              </a:rPr>
            </a:br>
            <a:r>
              <a:rPr lang="en-US" sz="1100" kern="0" dirty="0">
                <a:solidFill>
                  <a:srgbClr val="FFFFFF"/>
                </a:solidFill>
                <a:latin typeface="EYInterstate" panose="02000503020000020004" pitchFamily="2" charset="0"/>
              </a:rPr>
              <a:t>a globally connected, multidisciplinary network and diverse ecosystem partners, EY teams can provide services in more than 150 countries </a:t>
            </a:r>
            <a:br>
              <a:rPr lang="en-US" sz="1100" kern="0" dirty="0">
                <a:solidFill>
                  <a:srgbClr val="FFFFFF"/>
                </a:solidFill>
                <a:latin typeface="EYInterstate" panose="02000503020000020004" pitchFamily="2" charset="0"/>
              </a:rPr>
            </a:br>
            <a:r>
              <a:rPr lang="en-US" sz="1100" kern="0" dirty="0">
                <a:solidFill>
                  <a:srgbClr val="FFFFFF"/>
                </a:solidFill>
                <a:latin typeface="EYInterstate" panose="02000503020000020004" pitchFamily="2" charset="0"/>
              </a:rPr>
              <a:t>and territories.</a:t>
            </a:r>
          </a:p>
          <a:p>
            <a:pPr>
              <a:buClr>
                <a:srgbClr val="FFD200"/>
              </a:buClr>
              <a:buSzPct val="70000"/>
              <a:defRPr/>
            </a:pPr>
            <a:r>
              <a:rPr lang="en-US" sz="1100" kern="0" dirty="0">
                <a:solidFill>
                  <a:srgbClr val="FFFFFF"/>
                </a:solidFill>
                <a:latin typeface="EYInterstate" panose="02000503020000020004" pitchFamily="2" charset="0"/>
              </a:rPr>
              <a:t> </a:t>
            </a:r>
          </a:p>
          <a:p>
            <a:pPr>
              <a:buClr>
                <a:srgbClr val="FFD200"/>
              </a:buClr>
              <a:buSzPct val="70000"/>
              <a:defRPr/>
            </a:pPr>
            <a:r>
              <a:rPr lang="en-US" sz="1100" kern="0" dirty="0">
                <a:solidFill>
                  <a:srgbClr val="FFE600"/>
                </a:solidFill>
                <a:latin typeface="EYInterstate" panose="02000503020000020004" pitchFamily="2" charset="0"/>
              </a:rPr>
              <a:t>All in to shape the future with confidence. </a:t>
            </a:r>
          </a:p>
        </p:txBody>
      </p:sp>
      <p:sp>
        <p:nvSpPr>
          <p:cNvPr id="5" name="Content Placeholder 1">
            <a:extLst>
              <a:ext uri="{FF2B5EF4-FFF2-40B4-BE49-F238E27FC236}">
                <a16:creationId xmlns:a16="http://schemas.microsoft.com/office/drawing/2014/main" id="{044F23A7-BAAD-3F97-BA78-68B2C55DE2F3}"/>
              </a:ext>
            </a:extLst>
          </p:cNvPr>
          <p:cNvSpPr txBox="1">
            <a:spLocks/>
          </p:cNvSpPr>
          <p:nvPr/>
        </p:nvSpPr>
        <p:spPr>
          <a:xfrm>
            <a:off x="8397056" y="563951"/>
            <a:ext cx="3309810" cy="3059781"/>
          </a:xfrm>
          <a:prstGeom prst="rect">
            <a:avLst/>
          </a:prstGeom>
        </p:spPr>
        <p:txBody>
          <a:bodyPr vert="horz" lIns="0" tIns="0" rIns="0" bIns="0" rtlCol="0" anchor="t" anchorCtr="0">
            <a:noAutofit/>
          </a:bodyPr>
          <a:lstStyle>
            <a:lvl1pPr marL="0" indent="0" algn="l" defTabSz="995363" rtl="0" eaLnBrk="1" fontAlgn="base" latinLnBrk="0" hangingPunct="1">
              <a:lnSpc>
                <a:spcPct val="100000"/>
              </a:lnSpc>
              <a:spcBef>
                <a:spcPct val="70000"/>
              </a:spcBef>
              <a:spcAft>
                <a:spcPct val="0"/>
              </a:spcAft>
              <a:buClr>
                <a:schemeClr val="tx2"/>
              </a:buClr>
              <a:buSzPct val="100000"/>
              <a:buFont typeface="EYInterstate Light" panose="02000506000000020004" pitchFamily="2" charset="0"/>
              <a:buNone/>
              <a:defRPr lang="en-US" sz="1200" kern="1200" noProof="0" dirty="0" smtClean="0">
                <a:solidFill>
                  <a:schemeClr val="bg1"/>
                </a:solidFill>
                <a:latin typeface="Arial" panose="020B0604020202020204" pitchFamily="34" charset="0"/>
                <a:ea typeface="+mn-ea"/>
                <a:cs typeface="Arial" pitchFamily="34" charset="0"/>
              </a:defRPr>
            </a:lvl1pPr>
            <a:lvl2pPr marL="0" indent="0" algn="l" defTabSz="995363" rtl="0" eaLnBrk="1" fontAlgn="base" latinLnBrk="0" hangingPunct="1">
              <a:lnSpc>
                <a:spcPct val="100000"/>
              </a:lnSpc>
              <a:spcBef>
                <a:spcPct val="0"/>
              </a:spcBef>
              <a:spcAft>
                <a:spcPct val="0"/>
              </a:spcAft>
              <a:buClr>
                <a:schemeClr val="tx2"/>
              </a:buClr>
              <a:buSzPct val="100000"/>
              <a:buFont typeface="EYInterstate Light" panose="02000506000000020004" pitchFamily="2" charset="0"/>
              <a:buNone/>
              <a:defRPr lang="en-US" sz="900" b="1" kern="1200" noProof="0" dirty="0" smtClean="0">
                <a:solidFill>
                  <a:schemeClr val="bg1"/>
                </a:solidFill>
                <a:latin typeface="Arial" panose="020B0604020202020204" pitchFamily="34" charset="0"/>
                <a:ea typeface="+mn-ea"/>
                <a:cs typeface="Arial" pitchFamily="34" charset="0"/>
              </a:defRPr>
            </a:lvl2pPr>
            <a:lvl3pPr marL="176213" indent="-176213" algn="l" defTabSz="995363" rtl="0" eaLnBrk="1" fontAlgn="base" latinLnBrk="0" hangingPunct="1">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Arial" panose="020B0604020202020204" pitchFamily="34" charset="0"/>
                <a:ea typeface="+mn-ea"/>
                <a:cs typeface="Arial" pitchFamily="34" charset="0"/>
              </a:defRPr>
            </a:lvl3pPr>
            <a:lvl4pPr marL="0" indent="0" algn="l" defTabSz="995363" rtl="0" eaLnBrk="1" fontAlgn="base" latinLnBrk="0" hangingPunct="1">
              <a:lnSpc>
                <a:spcPct val="100000"/>
              </a:lnSpc>
              <a:spcBef>
                <a:spcPct val="0"/>
              </a:spcBef>
              <a:spcAft>
                <a:spcPct val="0"/>
              </a:spcAft>
              <a:buClr>
                <a:schemeClr val="tx2"/>
              </a:buClr>
              <a:buSzPct val="100000"/>
              <a:buFont typeface="EYInterstate Light" panose="02000506000000020004" pitchFamily="2" charset="0"/>
              <a:buNone/>
              <a:defRPr lang="en-US" sz="800" kern="1200" noProof="0" dirty="0" smtClean="0">
                <a:solidFill>
                  <a:schemeClr val="bg1"/>
                </a:solidFill>
                <a:latin typeface="Arial" panose="020B0604020202020204" pitchFamily="34" charset="0"/>
                <a:ea typeface="+mn-ea"/>
                <a:cs typeface="Arial" pitchFamily="34" charset="0"/>
              </a:defRPr>
            </a:lvl4pPr>
            <a:lvl5pPr marL="188913" indent="-188913" algn="l" defTabSz="995363" rtl="0" eaLnBrk="1" fontAlgn="base" latinLnBrk="0" hangingPunct="1">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Arial" panose="020B0604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fontAlgn="auto">
              <a:spcBef>
                <a:spcPts val="0"/>
              </a:spcBef>
              <a:spcAft>
                <a:spcPts val="0"/>
              </a:spcAft>
              <a:buClr>
                <a:srgbClr val="FFD200"/>
              </a:buClr>
              <a:buSzPct val="70000"/>
              <a:defRPr/>
            </a:pPr>
            <a:r>
              <a:rPr lang="en-IN" sz="800" kern="0" dirty="0">
                <a:solidFill>
                  <a:srgbClr val="FFFFFF"/>
                </a:solidFill>
                <a:latin typeface="EYInterstate Light"/>
              </a:rPr>
              <a:t>EY refers to the global organization, and may refer to one or more, 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p>
          <a:p>
            <a:pPr>
              <a:buClr>
                <a:srgbClr val="FFE600"/>
              </a:buClr>
              <a:defRPr/>
            </a:pPr>
            <a:r>
              <a:rPr lang="en-US" sz="800" kern="0" dirty="0">
                <a:solidFill>
                  <a:srgbClr val="FFFFFF"/>
                </a:solidFill>
                <a:latin typeface="EYInterstate Light"/>
                <a:sym typeface="Arial" panose="020B0604020202020204" pitchFamily="34" charset="0"/>
              </a:rPr>
              <a:t>Ernst &amp; Young LLP is a client-serving member firm of Ernst &amp; Young Global Limited operating in the US.</a:t>
            </a:r>
          </a:p>
          <a:p>
            <a:pPr>
              <a:buClr>
                <a:srgbClr val="FFE600"/>
              </a:buClr>
              <a:defRPr/>
            </a:pPr>
            <a:r>
              <a:rPr lang="en-US" sz="800" dirty="0">
                <a:solidFill>
                  <a:srgbClr val="FFFFFF"/>
                </a:solidFill>
                <a:latin typeface="EYInterstate Light"/>
                <a:sym typeface="Arial" panose="020B0604020202020204" pitchFamily="34" charset="0"/>
              </a:rPr>
              <a:t>©</a:t>
            </a:r>
            <a:r>
              <a:rPr lang="en-IN" sz="800" dirty="0">
                <a:solidFill>
                  <a:srgbClr val="FFFFFF"/>
                </a:solidFill>
                <a:latin typeface="EYInterstate Light"/>
                <a:sym typeface="Arial" panose="020B0604020202020204" pitchFamily="34" charset="0"/>
              </a:rPr>
              <a:t> 2025</a:t>
            </a:r>
            <a:r>
              <a:rPr lang="en-US" sz="800" dirty="0">
                <a:solidFill>
                  <a:srgbClr val="FFFFFF"/>
                </a:solidFill>
                <a:latin typeface="EYInterstate Light"/>
                <a:sym typeface="Arial" panose="020B0604020202020204" pitchFamily="34" charset="0"/>
              </a:rPr>
              <a:t> Ernst &amp; Young LLP.</a:t>
            </a:r>
            <a:br>
              <a:rPr lang="en-US" sz="800" dirty="0">
                <a:solidFill>
                  <a:srgbClr val="FFFFFF"/>
                </a:solidFill>
                <a:latin typeface="EYInterstate Light"/>
                <a:sym typeface="Arial" panose="020B0604020202020204" pitchFamily="34" charset="0"/>
              </a:rPr>
            </a:br>
            <a:r>
              <a:rPr lang="en-US" sz="800" dirty="0">
                <a:solidFill>
                  <a:srgbClr val="FFFFFF"/>
                </a:solidFill>
                <a:latin typeface="EYInterstate Light"/>
                <a:sym typeface="Arial" panose="020B0604020202020204" pitchFamily="34" charset="0"/>
              </a:rPr>
              <a:t>All Rights Reserved.</a:t>
            </a:r>
          </a:p>
          <a:p>
            <a:pPr>
              <a:buClr>
                <a:srgbClr val="FFE600"/>
              </a:buClr>
              <a:defRPr/>
            </a:pPr>
            <a:r>
              <a:rPr lang="en-US" sz="800" dirty="0">
                <a:solidFill>
                  <a:srgbClr val="FFFFFF"/>
                </a:solidFill>
                <a:latin typeface="EYInterstate Light"/>
                <a:sym typeface="Arial" panose="020B0604020202020204" pitchFamily="34" charset="0"/>
              </a:rPr>
              <a:t>US SCORE  no. </a:t>
            </a:r>
            <a:r>
              <a:rPr lang="en-US" sz="800">
                <a:solidFill>
                  <a:srgbClr val="FFFFFF"/>
                </a:solidFill>
                <a:latin typeface="EYInterstate Light"/>
                <a:sym typeface="Arial" panose="020B0604020202020204" pitchFamily="34" charset="0"/>
              </a:rPr>
              <a:t>26498-251US</a:t>
            </a:r>
          </a:p>
          <a:p>
            <a:pPr>
              <a:buClr>
                <a:srgbClr val="FFE600"/>
              </a:buClr>
              <a:defRPr/>
            </a:pPr>
            <a:r>
              <a:rPr lang="en-US" sz="800">
                <a:solidFill>
                  <a:srgbClr val="FFFFFF"/>
                </a:solidFill>
                <a:latin typeface="EYInterstate Light"/>
                <a:sym typeface="Arial" panose="020B0604020202020204" pitchFamily="34" charset="0"/>
              </a:rPr>
              <a:t>ED </a:t>
            </a:r>
            <a:r>
              <a:rPr lang="en-US" sz="800" dirty="0">
                <a:solidFill>
                  <a:srgbClr val="FFFFFF"/>
                </a:solidFill>
                <a:latin typeface="EYInterstate Light"/>
                <a:sym typeface="Arial" panose="020B0604020202020204" pitchFamily="34" charset="0"/>
              </a:rPr>
              <a:t>None</a:t>
            </a:r>
          </a:p>
          <a:p>
            <a:pPr>
              <a:buClr>
                <a:srgbClr val="FFE600"/>
              </a:buClr>
              <a:defRPr/>
            </a:pPr>
            <a:r>
              <a:rPr lang="en-US" sz="700" dirty="0">
                <a:solidFill>
                  <a:srgbClr val="FFFFFF"/>
                </a:solidFill>
                <a:latin typeface="EYInterstate Light"/>
                <a:sym typeface="Arial" panose="020B0604020202020204" pitchFamily="34" charset="0"/>
              </a:rPr>
              <a:t>This material has been prepared for general informational purposes only and is not intended to be relied upon as accounting, tax, legal or other professional advice. Please refer to your advisors for specific advice.</a:t>
            </a:r>
          </a:p>
          <a:p>
            <a:pPr>
              <a:buClr>
                <a:srgbClr val="FFE600"/>
              </a:buClr>
              <a:defRPr/>
            </a:pPr>
            <a:r>
              <a:rPr lang="en-US" sz="1100" b="1" dirty="0">
                <a:solidFill>
                  <a:srgbClr val="FFFFFF"/>
                </a:solidFill>
                <a:latin typeface="EYInterstate" panose="02000503020000020004" pitchFamily="2" charset="0"/>
                <a:sym typeface="Arial" panose="020B0604020202020204" pitchFamily="34" charset="0"/>
              </a:rPr>
              <a:t>ey.com</a:t>
            </a:r>
            <a:endParaRPr lang="en-US" sz="1100" b="1" dirty="0">
              <a:solidFill>
                <a:srgbClr val="2E2E38"/>
              </a:solidFill>
              <a:latin typeface="EYInterstate" panose="02000503020000020004" pitchFamily="2" charset="0"/>
            </a:endParaRPr>
          </a:p>
        </p:txBody>
      </p:sp>
    </p:spTree>
    <p:extLst>
      <p:ext uri="{BB962C8B-B14F-4D97-AF65-F5344CB8AC3E}">
        <p14:creationId xmlns:p14="http://schemas.microsoft.com/office/powerpoint/2010/main" val="1210892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EF12F40-3F55-4A40-B7C8-0F38DDC86AD5}"/>
              </a:ext>
            </a:extLst>
          </p:cNvPr>
          <p:cNvGraphicFramePr>
            <a:graphicFrameLocks noChangeAspect="1"/>
          </p:cNvGraphicFramePr>
          <p:nvPr>
            <p:custDataLst>
              <p:tags r:id="rId2"/>
            </p:custDataLst>
            <p:extLst>
              <p:ext uri="{D42A27DB-BD31-4B8C-83A1-F6EECF244321}">
                <p14:modId xmlns:p14="http://schemas.microsoft.com/office/powerpoint/2010/main" val="307753612"/>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7EF12F40-3F55-4A40-B7C8-0F38DDC86AD5}"/>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p:cNvSpPr>
            <a:spLocks noGrp="1"/>
          </p:cNvSpPr>
          <p:nvPr>
            <p:ph type="title"/>
          </p:nvPr>
        </p:nvSpPr>
        <p:spPr>
          <a:xfrm>
            <a:off x="488949" y="346075"/>
            <a:ext cx="11223625" cy="469900"/>
          </a:xfrm>
        </p:spPr>
        <p:txBody>
          <a:bodyPr vert="horz"/>
          <a:lstStyle/>
          <a:p>
            <a:r>
              <a:rPr lang="en-US" dirty="0"/>
              <a:t>Agenda</a:t>
            </a:r>
          </a:p>
        </p:txBody>
      </p:sp>
      <p:sp>
        <p:nvSpPr>
          <p:cNvPr id="3" name="Content Placeholder 2"/>
          <p:cNvSpPr>
            <a:spLocks noGrp="1"/>
          </p:cNvSpPr>
          <p:nvPr>
            <p:ph type="body" sz="quarter" idx="4294967295"/>
          </p:nvPr>
        </p:nvSpPr>
        <p:spPr>
          <a:xfrm>
            <a:off x="479424" y="1412875"/>
            <a:ext cx="5420155" cy="4667138"/>
          </a:xfrm>
        </p:spPr>
        <p:txBody>
          <a:bodyPr/>
          <a:lstStyle/>
          <a:p>
            <a:pPr marL="365760" indent="-365760">
              <a:spcBef>
                <a:spcPts val="0"/>
              </a:spcBef>
              <a:spcAft>
                <a:spcPts val="600"/>
              </a:spcAft>
            </a:pPr>
            <a:r>
              <a:rPr lang="en-US" sz="1800" dirty="0"/>
              <a:t>IRS Update</a:t>
            </a:r>
          </a:p>
          <a:p>
            <a:pPr marL="365760" indent="-365760">
              <a:spcBef>
                <a:spcPts val="0"/>
              </a:spcBef>
              <a:spcAft>
                <a:spcPts val="600"/>
              </a:spcAft>
            </a:pPr>
            <a:r>
              <a:rPr lang="en-US" sz="1800" dirty="0"/>
              <a:t>IRS/Treasury 2024–2025 Priority Guidance Plan </a:t>
            </a:r>
          </a:p>
          <a:p>
            <a:pPr marL="365760" indent="-365760">
              <a:spcBef>
                <a:spcPts val="0"/>
              </a:spcBef>
              <a:spcAft>
                <a:spcPts val="600"/>
              </a:spcAft>
            </a:pPr>
            <a:r>
              <a:rPr lang="en-US" sz="1800" dirty="0"/>
              <a:t>2024 Forms 990 and 990-T highlights</a:t>
            </a:r>
          </a:p>
          <a:p>
            <a:pPr marL="365760" indent="-365760">
              <a:spcBef>
                <a:spcPts val="0"/>
              </a:spcBef>
              <a:spcAft>
                <a:spcPts val="600"/>
              </a:spcAft>
            </a:pPr>
            <a:r>
              <a:rPr lang="en-US" sz="1800" dirty="0"/>
              <a:t>Schedule H and community benefit reporting considerations</a:t>
            </a:r>
          </a:p>
          <a:p>
            <a:pPr marL="365760" indent="-365760">
              <a:spcBef>
                <a:spcPts val="0"/>
              </a:spcBef>
              <a:spcAft>
                <a:spcPts val="600"/>
              </a:spcAft>
            </a:pPr>
            <a:r>
              <a:rPr lang="en-US" sz="1800" dirty="0"/>
              <a:t>Increasing scrutiny of tax-exempt hospitals’ community benefit</a:t>
            </a:r>
          </a:p>
          <a:p>
            <a:pPr marL="365760" indent="-365760">
              <a:spcBef>
                <a:spcPts val="0"/>
              </a:spcBef>
              <a:spcAft>
                <a:spcPts val="600"/>
              </a:spcAft>
            </a:pPr>
            <a:r>
              <a:rPr lang="en-US" sz="1800" dirty="0"/>
              <a:t>Internal Revenue Code (IRC) Section 501(r) and community benefit standard examinations</a:t>
            </a:r>
          </a:p>
          <a:p>
            <a:pPr marL="365760" indent="-365760">
              <a:spcBef>
                <a:spcPts val="0"/>
              </a:spcBef>
              <a:spcAft>
                <a:spcPts val="600"/>
              </a:spcAft>
            </a:pPr>
            <a:r>
              <a:rPr lang="en-US" sz="1800" dirty="0"/>
              <a:t>Judicial and regulatory developments </a:t>
            </a:r>
          </a:p>
          <a:p>
            <a:pPr marL="365760" indent="-365760">
              <a:spcBef>
                <a:spcPts val="0"/>
              </a:spcBef>
              <a:spcAft>
                <a:spcPts val="600"/>
              </a:spcAft>
            </a:pPr>
            <a:r>
              <a:rPr lang="en-US" sz="1800" dirty="0"/>
              <a:t>IRS revocation of tax-exempt status of inactive organizations</a:t>
            </a:r>
          </a:p>
        </p:txBody>
      </p:sp>
      <p:pic>
        <p:nvPicPr>
          <p:cNvPr id="7" name="Picture 6">
            <a:extLst>
              <a:ext uri="{FF2B5EF4-FFF2-40B4-BE49-F238E27FC236}">
                <a16:creationId xmlns:a16="http://schemas.microsoft.com/office/drawing/2014/main" id="{8A30A78A-22E6-4F89-958E-2C9097C5F844}"/>
              </a:ext>
            </a:extLst>
          </p:cNvPr>
          <p:cNvPicPr>
            <a:picLocks/>
          </p:cNvPicPr>
          <p:nvPr/>
        </p:nvPicPr>
        <p:blipFill>
          <a:blip r:embed="rId6"/>
          <a:srcRect l="2648" t="5625" r="24286"/>
          <a:stretch/>
        </p:blipFill>
        <p:spPr>
          <a:xfrm>
            <a:off x="6292419" y="1412874"/>
            <a:ext cx="5420155" cy="4667139"/>
          </a:xfrm>
          <a:prstGeom prst="rect">
            <a:avLst/>
          </a:prstGeom>
        </p:spPr>
      </p:pic>
    </p:spTree>
    <p:extLst>
      <p:ext uri="{BB962C8B-B14F-4D97-AF65-F5344CB8AC3E}">
        <p14:creationId xmlns:p14="http://schemas.microsoft.com/office/powerpoint/2010/main" val="275368306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DA072C9-297C-391B-044A-5427F048B81F}"/>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6291CD3-2DE5-C50D-0EA2-BA89F70DB75B}"/>
              </a:ext>
            </a:extLst>
          </p:cNvPr>
          <p:cNvGraphicFramePr>
            <a:graphicFrameLocks noChangeAspect="1"/>
          </p:cNvGraphicFramePr>
          <p:nvPr>
            <p:custDataLst>
              <p:tags r:id="rId2"/>
            </p:custDataLst>
            <p:extLst>
              <p:ext uri="{D42A27DB-BD31-4B8C-83A1-F6EECF244321}">
                <p14:modId xmlns:p14="http://schemas.microsoft.com/office/powerpoint/2010/main" val="2921942309"/>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86291CD3-2DE5-C50D-0EA2-BA89F70DB75B}"/>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8868BB8-2726-8A74-5573-BADF649562F0}"/>
              </a:ext>
            </a:extLst>
          </p:cNvPr>
          <p:cNvSpPr>
            <a:spLocks noGrp="1"/>
          </p:cNvSpPr>
          <p:nvPr>
            <p:ph type="title"/>
          </p:nvPr>
        </p:nvSpPr>
        <p:spPr>
          <a:xfrm>
            <a:off x="488949" y="346075"/>
            <a:ext cx="11223625" cy="469900"/>
          </a:xfrm>
        </p:spPr>
        <p:txBody>
          <a:bodyPr vert="horz"/>
          <a:lstStyle/>
          <a:p>
            <a:r>
              <a:rPr lang="en-US" dirty="0"/>
              <a:t>Objectives</a:t>
            </a:r>
          </a:p>
        </p:txBody>
      </p:sp>
      <p:sp>
        <p:nvSpPr>
          <p:cNvPr id="3" name="Content Placeholder 2">
            <a:extLst>
              <a:ext uri="{FF2B5EF4-FFF2-40B4-BE49-F238E27FC236}">
                <a16:creationId xmlns:a16="http://schemas.microsoft.com/office/drawing/2014/main" id="{A897055A-549C-8D37-CC1F-A3D025FA0FB4}"/>
              </a:ext>
            </a:extLst>
          </p:cNvPr>
          <p:cNvSpPr>
            <a:spLocks noGrp="1"/>
          </p:cNvSpPr>
          <p:nvPr>
            <p:ph type="body" sz="quarter" idx="4294967295"/>
          </p:nvPr>
        </p:nvSpPr>
        <p:spPr>
          <a:xfrm>
            <a:off x="479424" y="1844787"/>
            <a:ext cx="8289438" cy="4235226"/>
          </a:xfrm>
        </p:spPr>
        <p:txBody>
          <a:bodyPr/>
          <a:lstStyle/>
          <a:p>
            <a:pPr marL="365760" indent="-365760">
              <a:spcBef>
                <a:spcPts val="0"/>
              </a:spcBef>
              <a:spcAft>
                <a:spcPts val="600"/>
              </a:spcAft>
            </a:pPr>
            <a:r>
              <a:rPr lang="en-IN" sz="1800" dirty="0"/>
              <a:t>Explain the role and activities of the IRS Tax-Exempt and Government Entities division</a:t>
            </a:r>
          </a:p>
          <a:p>
            <a:pPr marL="365760" indent="-365760">
              <a:spcBef>
                <a:spcPts val="0"/>
              </a:spcBef>
              <a:spcAft>
                <a:spcPts val="600"/>
              </a:spcAft>
            </a:pPr>
            <a:r>
              <a:rPr lang="en-IN" sz="1800" dirty="0"/>
              <a:t>Identify 2024–2025 Priority Guidance Plan projects impacting tax-exempt organizations</a:t>
            </a:r>
          </a:p>
          <a:p>
            <a:pPr marL="365760" indent="-365760">
              <a:spcBef>
                <a:spcPts val="0"/>
              </a:spcBef>
              <a:spcAft>
                <a:spcPts val="600"/>
              </a:spcAft>
            </a:pPr>
            <a:r>
              <a:rPr lang="en-IN" sz="1800" dirty="0"/>
              <a:t>Identify the implications of Schedule H filings and IRS community benefit report to Congress</a:t>
            </a:r>
          </a:p>
          <a:p>
            <a:pPr marL="365760" indent="-365760">
              <a:spcBef>
                <a:spcPts val="0"/>
              </a:spcBef>
              <a:spcAft>
                <a:spcPts val="600"/>
              </a:spcAft>
            </a:pPr>
            <a:r>
              <a:rPr lang="en-IN" sz="1800" dirty="0"/>
              <a:t>Understand scope and substance of IRC Section 501(r) and community benefit standard examinations</a:t>
            </a:r>
          </a:p>
          <a:p>
            <a:pPr marL="365760" indent="-365760">
              <a:spcBef>
                <a:spcPts val="0"/>
              </a:spcBef>
              <a:spcAft>
                <a:spcPts val="600"/>
              </a:spcAft>
            </a:pPr>
            <a:r>
              <a:rPr lang="en-IN" sz="1800" dirty="0"/>
              <a:t>Discuss implications of increased scrutiny of tax-exempt hospitals’ community benefit</a:t>
            </a:r>
          </a:p>
          <a:p>
            <a:pPr marL="365760" indent="-365760">
              <a:spcBef>
                <a:spcPts val="0"/>
              </a:spcBef>
              <a:spcAft>
                <a:spcPts val="600"/>
              </a:spcAft>
            </a:pPr>
            <a:r>
              <a:rPr lang="en-IN" sz="1800" dirty="0"/>
              <a:t>Explain significance of recent judicial developments</a:t>
            </a:r>
          </a:p>
          <a:p>
            <a:pPr marL="365760" indent="-365760">
              <a:spcBef>
                <a:spcPts val="0"/>
              </a:spcBef>
              <a:spcAft>
                <a:spcPts val="600"/>
              </a:spcAft>
            </a:pPr>
            <a:r>
              <a:rPr lang="en-US" sz="1800" dirty="0"/>
              <a:t>Identify risks of inactive tax-exempt entities and organizations failing to meet the operational test</a:t>
            </a:r>
            <a:endParaRPr lang="en-IN" sz="1800" dirty="0"/>
          </a:p>
        </p:txBody>
      </p:sp>
      <p:pic>
        <p:nvPicPr>
          <p:cNvPr id="7" name="Picture 6">
            <a:extLst>
              <a:ext uri="{FF2B5EF4-FFF2-40B4-BE49-F238E27FC236}">
                <a16:creationId xmlns:a16="http://schemas.microsoft.com/office/drawing/2014/main" id="{7494F553-24B6-B66E-8011-1356DA28498B}"/>
              </a:ext>
            </a:extLst>
          </p:cNvPr>
          <p:cNvPicPr>
            <a:picLocks/>
          </p:cNvPicPr>
          <p:nvPr/>
        </p:nvPicPr>
        <p:blipFill rotWithShape="1">
          <a:blip r:embed="rId6" cstate="print">
            <a:extLst>
              <a:ext uri="{28A0092B-C50C-407E-A947-70E740481C1C}">
                <a14:useLocalDpi xmlns:a14="http://schemas.microsoft.com/office/drawing/2010/main" val="0"/>
              </a:ext>
            </a:extLst>
          </a:blip>
          <a:srcRect t="6815" b="6815"/>
          <a:stretch/>
        </p:blipFill>
        <p:spPr>
          <a:xfrm>
            <a:off x="8862646" y="1844788"/>
            <a:ext cx="2849928" cy="3692412"/>
          </a:xfrm>
          <a:prstGeom prst="rect">
            <a:avLst/>
          </a:prstGeom>
        </p:spPr>
      </p:pic>
      <p:sp>
        <p:nvSpPr>
          <p:cNvPr id="4" name="Content Placeholder 2">
            <a:extLst>
              <a:ext uri="{FF2B5EF4-FFF2-40B4-BE49-F238E27FC236}">
                <a16:creationId xmlns:a16="http://schemas.microsoft.com/office/drawing/2014/main" id="{B0A2645A-F1A9-403A-ECD0-A7DA837E2F08}"/>
              </a:ext>
            </a:extLst>
          </p:cNvPr>
          <p:cNvSpPr txBox="1">
            <a:spLocks/>
          </p:cNvSpPr>
          <p:nvPr/>
        </p:nvSpPr>
        <p:spPr>
          <a:xfrm>
            <a:off x="479423" y="1426965"/>
            <a:ext cx="11233151" cy="441268"/>
          </a:xfrm>
          <a:prstGeom prst="rect">
            <a:avLst/>
          </a:prstGeom>
        </p:spPr>
        <p:txBody>
          <a:bodyPr lIns="0" tIns="0" rIns="0" bIns="0"/>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spcAft>
                <a:spcPts val="1199"/>
              </a:spcAft>
              <a:buFont typeface="Wingdings" pitchFamily="2" charset="2"/>
              <a:buNone/>
            </a:pPr>
            <a:r>
              <a:rPr lang="en-US" sz="1800" b="1" dirty="0">
                <a:solidFill>
                  <a:schemeClr val="tx2"/>
                </a:solidFill>
              </a:rPr>
              <a:t>After successfully completing this course, participants should be able to:</a:t>
            </a:r>
          </a:p>
        </p:txBody>
      </p:sp>
    </p:spTree>
    <p:extLst>
      <p:ext uri="{BB962C8B-B14F-4D97-AF65-F5344CB8AC3E}">
        <p14:creationId xmlns:p14="http://schemas.microsoft.com/office/powerpoint/2010/main" val="351867073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AF86FA-45BE-8D0D-193D-77064D3947F1}"/>
              </a:ext>
            </a:extLst>
          </p:cNvPr>
          <p:cNvSpPr>
            <a:spLocks noGrp="1"/>
          </p:cNvSpPr>
          <p:nvPr>
            <p:ph type="title"/>
          </p:nvPr>
        </p:nvSpPr>
        <p:spPr>
          <a:xfrm>
            <a:off x="485775" y="1970406"/>
            <a:ext cx="7394575" cy="2869882"/>
          </a:xfrm>
        </p:spPr>
        <p:txBody>
          <a:bodyPr/>
          <a:lstStyle/>
          <a:p>
            <a:r>
              <a:rPr lang="en-IN" dirty="0"/>
              <a:t>IRS update</a:t>
            </a:r>
          </a:p>
        </p:txBody>
      </p:sp>
    </p:spTree>
    <p:extLst>
      <p:ext uri="{BB962C8B-B14F-4D97-AF65-F5344CB8AC3E}">
        <p14:creationId xmlns:p14="http://schemas.microsoft.com/office/powerpoint/2010/main" val="3772903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C6282-7178-F979-B16B-2F1395059D1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C9BB015-0F92-E0DC-B955-83AA8968E0F0}"/>
              </a:ext>
            </a:extLst>
          </p:cNvPr>
          <p:cNvSpPr>
            <a:spLocks noGrp="1"/>
          </p:cNvSpPr>
          <p:nvPr>
            <p:ph type="title"/>
          </p:nvPr>
        </p:nvSpPr>
        <p:spPr>
          <a:xfrm>
            <a:off x="485523" y="345396"/>
            <a:ext cx="11224347" cy="470898"/>
          </a:xfrm>
        </p:spPr>
        <p:txBody>
          <a:bodyPr/>
          <a:lstStyle/>
          <a:p>
            <a:r>
              <a:rPr lang="en-IN" dirty="0"/>
              <a:t>Polling question 2</a:t>
            </a:r>
          </a:p>
        </p:txBody>
      </p:sp>
      <p:sp>
        <p:nvSpPr>
          <p:cNvPr id="6" name="Content Placeholder 7">
            <a:extLst>
              <a:ext uri="{FF2B5EF4-FFF2-40B4-BE49-F238E27FC236}">
                <a16:creationId xmlns:a16="http://schemas.microsoft.com/office/drawing/2014/main" id="{D939E443-C57E-8B26-BB28-BA7EFAFDFB9F}"/>
              </a:ext>
            </a:extLst>
          </p:cNvPr>
          <p:cNvSpPr txBox="1">
            <a:spLocks/>
          </p:cNvSpPr>
          <p:nvPr/>
        </p:nvSpPr>
        <p:spPr>
          <a:xfrm>
            <a:off x="487775" y="2443025"/>
            <a:ext cx="11224800" cy="2010509"/>
          </a:xfrm>
          <a:prstGeom prst="rect">
            <a:avLst/>
          </a:prstGeom>
        </p:spPr>
        <p:txBody>
          <a:bodyPr lIns="0" tIns="0" rIns="0" bIns="0"/>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457200" lvl="1" indent="-457200">
              <a:spcBef>
                <a:spcPts val="0"/>
              </a:spcBef>
              <a:spcAft>
                <a:spcPts val="1200"/>
              </a:spcAft>
              <a:buFont typeface="+mj-lt"/>
              <a:buAutoNum type="alphaLcPeriod"/>
            </a:pPr>
            <a:r>
              <a:rPr lang="en-IN" sz="2000" dirty="0">
                <a:solidFill>
                  <a:schemeClr val="lt1"/>
                </a:solidFill>
              </a:rPr>
              <a:t>I consider myself very informed in the TE/GE and IRS space</a:t>
            </a:r>
          </a:p>
          <a:p>
            <a:pPr marL="457200" lvl="1" indent="-457200">
              <a:spcBef>
                <a:spcPts val="0"/>
              </a:spcBef>
              <a:spcAft>
                <a:spcPts val="1200"/>
              </a:spcAft>
              <a:buFont typeface="+mj-lt"/>
              <a:buAutoNum type="alphaLcPeriod"/>
            </a:pPr>
            <a:r>
              <a:rPr lang="en-IN" sz="2000" dirty="0">
                <a:solidFill>
                  <a:schemeClr val="lt1"/>
                </a:solidFill>
              </a:rPr>
              <a:t>I understand TE/GE’s role on a high level, but do not keep up with the details on an annual basis</a:t>
            </a:r>
          </a:p>
          <a:p>
            <a:pPr marL="457200" lvl="1" indent="-457200">
              <a:spcBef>
                <a:spcPts val="0"/>
              </a:spcBef>
              <a:spcAft>
                <a:spcPts val="1200"/>
              </a:spcAft>
              <a:buFont typeface="+mj-lt"/>
              <a:buAutoNum type="alphaLcPeriod"/>
            </a:pPr>
            <a:r>
              <a:rPr lang="en-IN" sz="2000" dirty="0">
                <a:solidFill>
                  <a:schemeClr val="lt1"/>
                </a:solidFill>
              </a:rPr>
              <a:t>I have heard of it, but do not know much about its role/purpose</a:t>
            </a:r>
          </a:p>
          <a:p>
            <a:pPr marL="457200" lvl="1" indent="-457200">
              <a:spcBef>
                <a:spcPts val="0"/>
              </a:spcBef>
              <a:spcAft>
                <a:spcPts val="1200"/>
              </a:spcAft>
              <a:buFont typeface="+mj-lt"/>
              <a:buAutoNum type="alphaLcPeriod"/>
            </a:pPr>
            <a:r>
              <a:rPr lang="en-IN" sz="2000" dirty="0">
                <a:solidFill>
                  <a:schemeClr val="lt1"/>
                </a:solidFill>
              </a:rPr>
              <a:t>What is the TE/GE?</a:t>
            </a:r>
          </a:p>
        </p:txBody>
      </p:sp>
      <p:sp>
        <p:nvSpPr>
          <p:cNvPr id="7" name="Rectangle 6">
            <a:extLst>
              <a:ext uri="{FF2B5EF4-FFF2-40B4-BE49-F238E27FC236}">
                <a16:creationId xmlns:a16="http://schemas.microsoft.com/office/drawing/2014/main" id="{E7868077-7408-A6E1-A86C-2E3A0A5D6DB1}"/>
              </a:ext>
            </a:extLst>
          </p:cNvPr>
          <p:cNvSpPr>
            <a:spLocks/>
          </p:cNvSpPr>
          <p:nvPr/>
        </p:nvSpPr>
        <p:spPr>
          <a:xfrm>
            <a:off x="485523" y="1424450"/>
            <a:ext cx="11227052" cy="9144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2E2E38"/>
                </a:solidFill>
              </a14:hiddenFill>
            </a:ext>
            <a:ext uri="{91240B29-F687-4F45-9708-019B960494DF}">
              <a14:hiddenLine xmlns:a14="http://schemas.microsoft.com/office/drawing/2010/main" w="12700" cap="flat" cmpd="sng" algn="ctr">
                <a:solidFill>
                  <a:srgbClr val="2E2E38"/>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en-IN" sz="2400" b="1" dirty="0"/>
              <a:t>How much do you know about the IRS’s Tax-Exempt and Government Entities (TE/GE) division?</a:t>
            </a:r>
          </a:p>
        </p:txBody>
      </p:sp>
    </p:spTree>
    <p:extLst>
      <p:ext uri="{BB962C8B-B14F-4D97-AF65-F5344CB8AC3E}">
        <p14:creationId xmlns:p14="http://schemas.microsoft.com/office/powerpoint/2010/main" val="14050361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USTOMLAYOUT" val="F"/>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ark Background">
  <a:themeElements>
    <a:clrScheme name="Custom 84">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owerPoint 2024_Template_White-v2a.potx" id="{BD982E67-C16A-491D-BCD7-1A08DD91C0C8}" vid="{B512D0B6-1499-44EC-BE75-77DAFB9E0443}"/>
    </a:ext>
  </a:extLst>
</a:theme>
</file>

<file path=ppt/theme/theme2.xml><?xml version="1.0" encoding="utf-8"?>
<a:theme xmlns:a="http://schemas.openxmlformats.org/drawingml/2006/main" name="Small Text [DARK] PRES">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B049BAF3-56B5-46D4-A792-4DCC3BA574C6}"/>
    </a:ext>
  </a:extLst>
</a:theme>
</file>

<file path=ppt/theme/theme3.xml><?xml version="1.0" encoding="utf-8"?>
<a:theme xmlns:a="http://schemas.openxmlformats.org/drawingml/2006/main" name="2_Title-Dividers-Intro Slides">
  <a:themeElements>
    <a:clrScheme name="Custom 84">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794C0507-F9C8-432A-B0D3-685488371FA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10.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11.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12.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13.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14.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15.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16.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17.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18.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19.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2.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20.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21.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22.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23.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24.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25.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26.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27.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28.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29.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3.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30.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31.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32.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4.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5.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6.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7.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8.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9.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E79A584A6DCB849A1E5CA596A7D852E" ma:contentTypeVersion="13" ma:contentTypeDescription="Create a new document." ma:contentTypeScope="" ma:versionID="35cf8f98855b4e7dffe6ee754051615e">
  <xsd:schema xmlns:xsd="http://www.w3.org/2001/XMLSchema" xmlns:xs="http://www.w3.org/2001/XMLSchema" xmlns:p="http://schemas.microsoft.com/office/2006/metadata/properties" xmlns:ns2="837f61bc-e404-496a-87c4-fe63c67275c1" xmlns:ns3="fb0825ad-cc8b-43e1-8337-5e6706acaec1" targetNamespace="http://schemas.microsoft.com/office/2006/metadata/properties" ma:root="true" ma:fieldsID="21794c7ccd63518b692d4e4ba115cc4a" ns2:_="" ns3:_="">
    <xsd:import namespace="837f61bc-e404-496a-87c4-fe63c67275c1"/>
    <xsd:import namespace="fb0825ad-cc8b-43e1-8337-5e6706acae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f61bc-e404-496a-87c4-fe63c6727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0825ad-cc8b-43e1-8337-5e6706acaec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087F47-891A-4332-AEE8-A122FCE56C49}">
  <ds:schemaRefs>
    <ds:schemaRef ds:uri="http://purl.org/dc/elements/1.1/"/>
    <ds:schemaRef ds:uri="http://schemas.microsoft.com/office/2006/metadata/properties"/>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837f61bc-e404-496a-87c4-fe63c67275c1"/>
    <ds:schemaRef ds:uri="fb0825ad-cc8b-43e1-8337-5e6706acaec1"/>
    <ds:schemaRef ds:uri="http://www.w3.org/XML/1998/namespace"/>
    <ds:schemaRef ds:uri="http://purl.org/dc/terms/"/>
  </ds:schemaRefs>
</ds:datastoreItem>
</file>

<file path=customXml/itemProps2.xml><?xml version="1.0" encoding="utf-8"?>
<ds:datastoreItem xmlns:ds="http://schemas.openxmlformats.org/officeDocument/2006/customXml" ds:itemID="{FEA85320-CC83-4791-86F1-DDA5819230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7f61bc-e404-496a-87c4-fe63c67275c1"/>
    <ds:schemaRef ds:uri="fb0825ad-cc8b-43e1-8337-5e6706acae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C014D9-0F8B-4066-823B-E589F64FAF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Dark-global-widescreen-presentation-template-v2.3</Template>
  <TotalTime>458</TotalTime>
  <Words>5783</Words>
  <Application>Microsoft Office PowerPoint</Application>
  <PresentationFormat>Widescreen</PresentationFormat>
  <Paragraphs>459</Paragraphs>
  <Slides>54</Slides>
  <Notes>43</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54</vt:i4>
      </vt:variant>
    </vt:vector>
  </HeadingPairs>
  <TitlesOfParts>
    <vt:vector size="66" baseType="lpstr">
      <vt:lpstr>-apple-system</vt:lpstr>
      <vt:lpstr>Arial</vt:lpstr>
      <vt:lpstr>Calibri</vt:lpstr>
      <vt:lpstr>EYInterstate</vt:lpstr>
      <vt:lpstr>EYInterstate Light</vt:lpstr>
      <vt:lpstr>Georgia Pro</vt:lpstr>
      <vt:lpstr>Segoe UI</vt:lpstr>
      <vt:lpstr>Wingdings</vt:lpstr>
      <vt:lpstr>Dark Background</vt:lpstr>
      <vt:lpstr>Small Text [DARK] PRES</vt:lpstr>
      <vt:lpstr>2_Title-Dividers-Intro Slides</vt:lpstr>
      <vt:lpstr>think-cell Slide</vt:lpstr>
      <vt:lpstr>Form 990 and IRS updates</vt:lpstr>
      <vt:lpstr>Disclaimer</vt:lpstr>
      <vt:lpstr>Presenters</vt:lpstr>
      <vt:lpstr>Polling question 1</vt:lpstr>
      <vt:lpstr>CPE eligibility</vt:lpstr>
      <vt:lpstr>Agenda</vt:lpstr>
      <vt:lpstr>Objectives</vt:lpstr>
      <vt:lpstr>IRS update</vt:lpstr>
      <vt:lpstr>Polling question 2</vt:lpstr>
      <vt:lpstr>IRS tax exempt and government entities division (TE/GE)</vt:lpstr>
      <vt:lpstr>IRS TE/GE’s FY24 Accomplishments letter </vt:lpstr>
      <vt:lpstr>IRS TE/GE’s FY24 accomplishments letter (cont.)</vt:lpstr>
      <vt:lpstr>Polling question 3</vt:lpstr>
      <vt:lpstr>IRS TE/GE’s FY24 accomplishments letter</vt:lpstr>
      <vt:lpstr>IRS TE/GE compliance strategies</vt:lpstr>
      <vt:lpstr>IRS TE/GE data-driven approaches</vt:lpstr>
      <vt:lpstr>IRS TE/GE referrals, claims and other casework</vt:lpstr>
      <vt:lpstr>IRS TE/GE compliance checks </vt:lpstr>
      <vt:lpstr>Polling question 4</vt:lpstr>
      <vt:lpstr>IRS/Treasury Priority Guidance Plan 2024–2025</vt:lpstr>
      <vt:lpstr>Department of the Treasury FY24-25 Priority Guidance Plan</vt:lpstr>
      <vt:lpstr>2024–2025 Priority Guidance Plan: exempt organizations items</vt:lpstr>
      <vt:lpstr>2024–2025 Priority Guidance Plan: other projects affecting EOs</vt:lpstr>
      <vt:lpstr>2024 Forms 990 and 990-T changes</vt:lpstr>
      <vt:lpstr>2024 updates — Forms 990, 990-T</vt:lpstr>
      <vt:lpstr>Schedule H and community benefit reporting considerations</vt:lpstr>
      <vt:lpstr>IRS Form 990, Schedule H: What is it?</vt:lpstr>
      <vt:lpstr>What is “community benefit”?</vt:lpstr>
      <vt:lpstr>Federal community benefit requirements</vt:lpstr>
      <vt:lpstr>Polling question 5</vt:lpstr>
      <vt:lpstr>Increasing scrutiny of tax-exempt hospitals’ community benefit</vt:lpstr>
      <vt:lpstr>Scrutiny of tax-exempt hospitals’ community benefit — why?</vt:lpstr>
      <vt:lpstr>Increased scrutiny of tax-exempt hospitals’ community benefit </vt:lpstr>
      <vt:lpstr>Increased scrutiny of tax-exempt hospitals’ community benefit (cont.) </vt:lpstr>
      <vt:lpstr>Increased scrutiny of tax-exempt hospitals’ community benefit (continued) </vt:lpstr>
      <vt:lpstr>Increased congressional scrutiny of tax-exempt hospitals’ community benefit </vt:lpstr>
      <vt:lpstr>IRC Section 501(r) and community benefit standard examinations</vt:lpstr>
      <vt:lpstr>IRS response to congressional hearings and reports</vt:lpstr>
      <vt:lpstr>IRC Section 501(r) — common information document requests</vt:lpstr>
      <vt:lpstr>Polling question 6</vt:lpstr>
      <vt:lpstr>Judicial and regulatory developments</vt:lpstr>
      <vt:lpstr>Recent judicial developments involving IRS TE/GE</vt:lpstr>
      <vt:lpstr>Recent judicial developments involving IRS TE/GE (cont.)</vt:lpstr>
      <vt:lpstr>Recent judicial developments involving IRS TE/GE (cont.)</vt:lpstr>
      <vt:lpstr>Recent judicial developments involving IRS TE/GE (cont.)</vt:lpstr>
      <vt:lpstr>Recent judicial developments involving IRS TE/GE (cont.)</vt:lpstr>
      <vt:lpstr>Recent EY EO tax alerts on regulatory developments </vt:lpstr>
      <vt:lpstr>Polling question 7</vt:lpstr>
      <vt:lpstr>IRS revocation of tax-exempt status of inactive entities</vt:lpstr>
      <vt:lpstr>IRS scrutiny of inactive organization for failure to meet IRC Section 501(c)(3) operational test for exemption</vt:lpstr>
      <vt:lpstr>IRS revokes tax-exempt status of inactive organization for failure to meet operational test for IRC Section 501(c)(3) exemption </vt:lpstr>
      <vt:lpstr>IRS revokes tax-exempt status of inactive organization for failure to meet operational test for IRC Section 501(c)(3) exemption (cont.)</vt:lpstr>
      <vt:lpstr>Key Takeaways</vt:lpstr>
      <vt:lpstr>PowerPoint Presentation</vt:lpstr>
    </vt:vector>
  </TitlesOfParts>
  <Company>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Reggie Hankerson</dc:creator>
  <cp:lastModifiedBy>Shaiju Ps</cp:lastModifiedBy>
  <cp:revision>9</cp:revision>
  <dcterms:created xsi:type="dcterms:W3CDTF">2024-11-19T15:37:01Z</dcterms:created>
  <dcterms:modified xsi:type="dcterms:W3CDTF">2025-03-28T05:22:05Z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0x0101002E79A584A6DCB849A1E5CA596A7D852E</vt:lpwstr>
  </property>
  <property fmtid="{D5CDD505-2E9C-101B-9397-08002B2CF9AE}" pid="3" name="MediaServiceImageTags">
    <vt:lpwstr/>
  </property>
  <property fmtid="{D5CDD505-2E9C-101B-9397-08002B2CF9AE}" pid="4" name="WppReportDate">
    <vt:lpwstr/>
  </property>
  <property fmtid="{D5CDD505-2E9C-101B-9397-08002B2CF9AE}" pid="5" name="WppReportVersion">
    <vt:lpwstr>Version 1.0</vt:lpwstr>
  </property>
  <property fmtid="{D5CDD505-2E9C-101B-9397-08002B2CF9AE}" pid="6" name="WppReportDraft">
    <vt:lpwstr>(Draft)</vt:lpwstr>
  </property>
  <property fmtid="{D5CDD505-2E9C-101B-9397-08002B2CF9AE}" pid="7" name="WppReportCurrencySymbol">
    <vt:lpwstr>$</vt:lpwstr>
  </property>
  <property fmtid="{D5CDD505-2E9C-101B-9397-08002B2CF9AE}" pid="8" name="WppReportDashboardTitleText">
    <vt:lpwstr>Dashboard</vt:lpwstr>
  </property>
  <property fmtid="{D5CDD505-2E9C-101B-9397-08002B2CF9AE}" pid="9" name="WppReportShortPageNumberFormat">
    <vt:lpwstr>Page &lt;#&gt;</vt:lpwstr>
  </property>
  <property fmtid="{D5CDD505-2E9C-101B-9397-08002B2CF9AE}" pid="10" name="WppReportLongPageNumberFormat">
    <vt:lpwstr>Page &lt;#&gt; of &lt;PageCount&gt;</vt:lpwstr>
  </property>
  <property fmtid="{D5CDD505-2E9C-101B-9397-08002B2CF9AE}" pid="11" name="WppReportTocTitleText">
    <vt:lpwstr>Table of contents</vt:lpwstr>
  </property>
  <property fmtid="{D5CDD505-2E9C-101B-9397-08002B2CF9AE}" pid="12" name="WppReportIsTocUpdateRecommended">
    <vt:bool>true</vt:bool>
  </property>
  <property fmtid="{D5CDD505-2E9C-101B-9397-08002B2CF9AE}" pid="13" name="WppReportPropertiesLastWrittenToDocument">
    <vt:filetime>2025-03-19T11:03:50Z</vt:filetime>
  </property>
  <property fmtid="{D5CDD505-2E9C-101B-9397-08002B2CF9AE}" pid="14" name="TaxKeyword">
    <vt:lpwstr/>
  </property>
</Properties>
</file>